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1" r:id="rId4"/>
    <p:sldId id="256" r:id="rId5"/>
    <p:sldId id="303" r:id="rId6"/>
    <p:sldId id="275" r:id="rId7"/>
    <p:sldId id="306" r:id="rId8"/>
    <p:sldId id="276" r:id="rId9"/>
    <p:sldId id="305" r:id="rId10"/>
    <p:sldId id="307" r:id="rId11"/>
    <p:sldId id="302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A13"/>
    <a:srgbClr val="EC9920"/>
    <a:srgbClr val="2860A4"/>
    <a:srgbClr val="0043B0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4660"/>
  </p:normalViewPr>
  <p:slideViewPr>
    <p:cSldViewPr>
      <p:cViewPr varScale="1">
        <p:scale>
          <a:sx n="67" d="100"/>
          <a:sy n="67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AD1E-1CF2-4AC8-944A-4D4B299D9CF5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55DB4-CFCB-4850-ADD4-C128E8E8B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5DB4-CFCB-4850-ADD4-C128E8E8B7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2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6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2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8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0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"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0" y="6550223"/>
            <a:ext cx="91408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12"/>
            <a:ext cx="1331640" cy="332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             ЖТН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331640" y="332656"/>
            <a:ext cx="7812360" cy="7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0" y="332644"/>
            <a:ext cx="1314000" cy="720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4482760" cy="332656"/>
          </a:xfrm>
          <a:prstGeom prst="rect">
            <a:avLst/>
          </a:prstGeom>
          <a:noFill/>
        </p:spPr>
      </p:pic>
      <p:pic>
        <p:nvPicPr>
          <p:cNvPr id="11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332656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385" y="11293"/>
            <a:ext cx="1304871" cy="3100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190" y="25746"/>
            <a:ext cx="689418" cy="287958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1331640" y="332656"/>
            <a:ext cx="7812360" cy="7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1305674" cy="332656"/>
          </a:xfrm>
          <a:prstGeom prst="rect">
            <a:avLst/>
          </a:prstGeom>
          <a:noFill/>
        </p:spPr>
      </p:pic>
      <p:pic>
        <p:nvPicPr>
          <p:cNvPr id="16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3019" y="0"/>
            <a:ext cx="1305674" cy="332656"/>
          </a:xfrm>
          <a:prstGeom prst="rect">
            <a:avLst/>
          </a:prstGeom>
          <a:noFill/>
        </p:spPr>
      </p:pic>
      <p:pic>
        <p:nvPicPr>
          <p:cNvPr id="17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-3172"/>
            <a:ext cx="1305674" cy="332656"/>
          </a:xfrm>
          <a:prstGeom prst="rect">
            <a:avLst/>
          </a:prstGeom>
          <a:noFill/>
        </p:spPr>
      </p:pic>
      <p:pic>
        <p:nvPicPr>
          <p:cNvPr id="18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179" y="-13"/>
            <a:ext cx="1305674" cy="332656"/>
          </a:xfrm>
          <a:prstGeom prst="rect">
            <a:avLst/>
          </a:prstGeom>
          <a:noFill/>
        </p:spPr>
      </p:pic>
      <p:pic>
        <p:nvPicPr>
          <p:cNvPr id="19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903" y="0"/>
            <a:ext cx="1305674" cy="332656"/>
          </a:xfrm>
          <a:prstGeom prst="rect">
            <a:avLst/>
          </a:prstGeom>
          <a:noFill/>
        </p:spPr>
      </p:pic>
      <p:pic>
        <p:nvPicPr>
          <p:cNvPr id="20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142" y="-3967"/>
            <a:ext cx="1305674" cy="332656"/>
          </a:xfrm>
          <a:prstGeom prst="rect">
            <a:avLst/>
          </a:prstGeom>
          <a:noFill/>
        </p:spPr>
      </p:pic>
      <p:pic>
        <p:nvPicPr>
          <p:cNvPr id="21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464" y="-3967"/>
            <a:ext cx="1305674" cy="33265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 userDrawn="1"/>
        </p:nvSpPr>
        <p:spPr>
          <a:xfrm>
            <a:off x="0" y="6462000"/>
            <a:ext cx="5868144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076056" y="6550223"/>
            <a:ext cx="4064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Оперативные</a:t>
            </a:r>
            <a:r>
              <a:rPr lang="ru-RU" sz="1400" baseline="0" dirty="0" smtClean="0"/>
              <a:t> </a:t>
            </a:r>
            <a:r>
              <a:rPr lang="ru-RU" sz="1400" baseline="0" dirty="0" smtClean="0"/>
              <a:t>заявки. Легкий клиент</a:t>
            </a:r>
            <a:r>
              <a:rPr lang="ru-RU" sz="1400" dirty="0" smtClean="0"/>
              <a:t>                 </a:t>
            </a:r>
            <a:r>
              <a:rPr lang="en-US" sz="1400" dirty="0" smtClean="0"/>
              <a:t>/</a:t>
            </a:r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305170" y="655022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054AA0D2-D32C-4D56-9C1A-DB078F4E94BE}" type="slidenum">
              <a:rPr lang="en-US" sz="1400" smtClean="0"/>
              <a:pPr algn="r"/>
              <a:t>‹#›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1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5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4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F613EBA-3398-416C-992A-BBABEE73401B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C3E8F1-870F-4DAF-BB11-7F9048A4F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4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1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174C3-38E5-4752-9C55-C2E2F4FD75E1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868E2E-C356-4533-A788-CD7455160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139952" y="6550223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АСУРЭО + Планы ремонтов + ЖТН                 </a:t>
            </a:r>
            <a:r>
              <a:rPr lang="en-US" sz="1400" dirty="0" smtClean="0"/>
              <a:t>          </a:t>
            </a:r>
            <a:r>
              <a:rPr lang="ru-RU" sz="1400" dirty="0" smtClean="0"/>
              <a:t> </a:t>
            </a:r>
            <a:r>
              <a:rPr lang="en-US" sz="1400" dirty="0" smtClean="0"/>
              <a:t>/11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25344"/>
            <a:ext cx="5868144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flipV="1">
            <a:off x="0" y="332644"/>
            <a:ext cx="1314000" cy="720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385" y="11293"/>
            <a:ext cx="1304871" cy="3100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6588060"/>
            <a:ext cx="91408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331640" y="332656"/>
            <a:ext cx="7812360" cy="7200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9" descr="http://techlibrary.ucoz.ru/spline_lep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0"/>
            <a:ext cx="1305674" cy="332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12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://www.asure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sms-it.r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9" descr="http://techlibrary.ucoz.ru/spline_l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209800" cy="3212976"/>
          </a:xfrm>
          <a:prstGeom prst="rect">
            <a:avLst/>
          </a:prstGeom>
          <a:solidFill>
            <a:srgbClr val="0043B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32000" y="3284984"/>
            <a:ext cx="6912000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3140968"/>
            <a:ext cx="22140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6" descr="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4350" y="5347132"/>
            <a:ext cx="1087699" cy="115212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0" y="17003"/>
            <a:ext cx="2226010" cy="3116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7720" y="3310682"/>
            <a:ext cx="6900290" cy="406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3224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25344"/>
            <a:ext cx="5868144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588060"/>
            <a:ext cx="91408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                                                                                                         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69AA"/>
              </a:clrFrom>
              <a:clrTo>
                <a:srgbClr val="0069A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210" y="1120713"/>
            <a:ext cx="1685925" cy="97155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-108520" y="4574299"/>
            <a:ext cx="9361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0" dirty="0" smtClean="0">
                <a:latin typeface="+mj-lt"/>
              </a:rPr>
              <a:t>Подсистема «Оперативные </a:t>
            </a:r>
            <a:r>
              <a:rPr lang="ru-RU" sz="3200" b="0" dirty="0" smtClean="0">
                <a:latin typeface="+mj-lt"/>
              </a:rPr>
              <a:t>заявки. Легкий клиент»</a:t>
            </a:r>
            <a:endParaRPr lang="ru-RU" sz="3200" b="0" dirty="0" smtClean="0">
              <a:latin typeface="+mj-lt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21060"/>
            <a:ext cx="3162300" cy="6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340768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Aft>
                <a:spcPct val="50000"/>
              </a:spcAft>
              <a:buClr>
                <a:srgbClr val="FF9933"/>
              </a:buClr>
            </a:pPr>
            <a:r>
              <a:rPr lang="ru-RU" sz="2000" dirty="0"/>
              <a:t>Легкий клиент обеспечивает мобильный доступ и необходимые сценарии работы с подсистемой «Оперативные заявки» вне рабочего места. В результате ускоряются бизнес-процессы, в которых участвуют мобильные сотрудники, принимающие активное участие в работе с оперативными заявками</a:t>
            </a:r>
          </a:p>
          <a:p>
            <a:pPr eaLnBrk="0" hangingPunct="0">
              <a:spcAft>
                <a:spcPct val="50000"/>
              </a:spcAft>
              <a:buClr>
                <a:srgbClr val="FF9933"/>
              </a:buClr>
            </a:pPr>
            <a:r>
              <a:rPr lang="ru-RU" sz="2000" dirty="0" smtClean="0"/>
              <a:t>Повышение </a:t>
            </a:r>
            <a:r>
              <a:rPr lang="ru-RU" sz="2000" dirty="0"/>
              <a:t>оперативности </a:t>
            </a:r>
            <a:r>
              <a:rPr lang="ru-RU" sz="2000" dirty="0" smtClean="0"/>
              <a:t>работы с заявками</a:t>
            </a:r>
            <a:endParaRPr lang="ru-RU" sz="200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000" dirty="0" smtClean="0"/>
              <a:t>работа с заявками в любом месте через интернет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000" dirty="0" smtClean="0"/>
              <a:t>более </a:t>
            </a:r>
            <a:r>
              <a:rPr lang="ru-RU" sz="2000" dirty="0"/>
              <a:t>оперативное получение информации о </a:t>
            </a:r>
            <a:r>
              <a:rPr lang="ru-RU" sz="2000" dirty="0" smtClean="0"/>
              <a:t>заявках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000" dirty="0"/>
              <a:t>безопасный доступ для потребителей электроэнергии для подачи и отслеживания заявок</a:t>
            </a:r>
            <a:endParaRPr lang="ru-RU" sz="2000" dirty="0"/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000" dirty="0"/>
              <a:t>полнота и достоверность </a:t>
            </a:r>
            <a:r>
              <a:rPr lang="ru-RU" sz="2000" dirty="0" smtClean="0"/>
              <a:t>информации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2000" dirty="0"/>
              <a:t>минимизация рисков нарушения регламентов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Преимущества внедрения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9" descr="http://techlibrary.ucoz.ru/spline_l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327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209800" cy="3212976"/>
          </a:xfrm>
          <a:prstGeom prst="rect">
            <a:avLst/>
          </a:prstGeom>
          <a:solidFill>
            <a:srgbClr val="0043B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32000" y="3284984"/>
            <a:ext cx="6912000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3140968"/>
            <a:ext cx="2214000" cy="1440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24173" y="3861048"/>
            <a:ext cx="64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СПАСИБО ЗА ВНИМАНИЕ!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26" descr="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941168"/>
            <a:ext cx="1087699" cy="115212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0" y="17003"/>
            <a:ext cx="2203810" cy="31239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7720" y="3310682"/>
            <a:ext cx="6900290" cy="406525"/>
          </a:xfrm>
          <a:prstGeom prst="rect">
            <a:avLst/>
          </a:prstGeom>
        </p:spPr>
      </p:pic>
      <p:sp>
        <p:nvSpPr>
          <p:cNvPr id="14" name="Прямоугольник 4"/>
          <p:cNvSpPr>
            <a:spLocks noChangeArrowheads="1"/>
          </p:cNvSpPr>
          <p:nvPr/>
        </p:nvSpPr>
        <p:spPr bwMode="auto">
          <a:xfrm>
            <a:off x="467544" y="4437112"/>
            <a:ext cx="6048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ООО «СМС - Информационные технологии»</a:t>
            </a:r>
            <a:endParaRPr lang="en-US" b="1" dirty="0" smtClean="0"/>
          </a:p>
          <a:p>
            <a:r>
              <a:rPr lang="ru-RU" b="1" dirty="0"/>
              <a:t>Группа компаний «СМС-Автоматизация»</a:t>
            </a:r>
            <a:endParaRPr lang="ru-RU" dirty="0" smtClean="0"/>
          </a:p>
          <a:p>
            <a:r>
              <a:rPr lang="ru-RU" dirty="0" smtClean="0"/>
              <a:t>443013, г. Самара, Московское шоссе, 4а, строение 2, Бизнес центр «Скала Холл», оф. 20.1</a:t>
            </a:r>
          </a:p>
          <a:p>
            <a:r>
              <a:rPr lang="ru-RU" b="1" dirty="0" smtClean="0"/>
              <a:t>Тел.</a:t>
            </a:r>
            <a:r>
              <a:rPr lang="ru-RU" dirty="0" smtClean="0"/>
              <a:t>: +7 (846) 205-79-00 </a:t>
            </a:r>
          </a:p>
          <a:p>
            <a:r>
              <a:rPr lang="ru-RU" b="1" dirty="0" smtClean="0"/>
              <a:t>E-</a:t>
            </a:r>
            <a:r>
              <a:rPr lang="ru-RU" b="1" dirty="0" err="1" smtClean="0"/>
              <a:t>mail</a:t>
            </a:r>
            <a:r>
              <a:rPr lang="ru-RU" dirty="0" smtClean="0"/>
              <a:t>: </a:t>
            </a:r>
            <a:r>
              <a:rPr lang="en-US" dirty="0" smtClean="0">
                <a:hlinkClick r:id="rId6"/>
              </a:rPr>
              <a:t>sales@sms-it.ru</a:t>
            </a:r>
            <a:endParaRPr lang="ru-RU" dirty="0" smtClean="0"/>
          </a:p>
          <a:p>
            <a:r>
              <a:rPr lang="ru-RU" b="1" dirty="0" smtClean="0"/>
              <a:t>Сайт</a:t>
            </a:r>
            <a:r>
              <a:rPr lang="ru-RU" dirty="0" smtClean="0"/>
              <a:t>: </a:t>
            </a:r>
            <a:r>
              <a:rPr lang="en-US" dirty="0" smtClean="0">
                <a:cs typeface="Arial" charset="0"/>
                <a:hlinkClick r:id="rId7"/>
              </a:rPr>
              <a:t>http</a:t>
            </a:r>
            <a:r>
              <a:rPr lang="en-US" dirty="0">
                <a:cs typeface="Arial" charset="0"/>
                <a:hlinkClick r:id="rId7"/>
              </a:rPr>
              <a:t>://www</a:t>
            </a:r>
            <a:r>
              <a:rPr lang="ru-RU" dirty="0">
                <a:latin typeface="Arial" charset="0"/>
                <a:cs typeface="Arial" charset="0"/>
                <a:hlinkClick r:id="rId7"/>
              </a:rPr>
              <a:t>.</a:t>
            </a:r>
            <a:r>
              <a:rPr lang="en-US" dirty="0">
                <a:cs typeface="Arial" charset="0"/>
                <a:hlinkClick r:id="rId7"/>
              </a:rPr>
              <a:t>asureo.ru</a:t>
            </a:r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25344"/>
            <a:ext cx="5868144" cy="720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6588060"/>
            <a:ext cx="9140835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69AA"/>
              </a:clrFrom>
              <a:clrTo>
                <a:srgbClr val="0069A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210" y="1120713"/>
            <a:ext cx="16859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2"/>
          <p:cNvSpPr txBox="1">
            <a:spLocks/>
          </p:cNvSpPr>
          <p:nvPr/>
        </p:nvSpPr>
        <p:spPr>
          <a:xfrm>
            <a:off x="389957" y="1184435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" name="Заголовок 1"/>
          <p:cNvSpPr txBox="1">
            <a:spLocks/>
          </p:cNvSpPr>
          <p:nvPr/>
        </p:nvSpPr>
        <p:spPr>
          <a:xfrm>
            <a:off x="0" y="410400"/>
            <a:ext cx="9144000" cy="55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buClr>
                <a:srgbClr val="FF9900"/>
              </a:buClr>
            </a:pPr>
            <a:r>
              <a:rPr lang="ru-RU" sz="27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Программные продукты СМС-ИТ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8455" y="1268760"/>
            <a:ext cx="80067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>
                <a:latin typeface="+mj-lt"/>
                <a:cs typeface="Arial" panose="020B0604020202020204" pitchFamily="34" charset="0"/>
              </a:rPr>
              <a:t>Автоматизированная Система Управления Ремонтами Энергетического Оборудования</a:t>
            </a:r>
          </a:p>
          <a:p>
            <a:pPr algn="just">
              <a:spcBef>
                <a:spcPct val="50000"/>
              </a:spcBef>
            </a:pPr>
            <a:r>
              <a:rPr lang="ru-RU" sz="2400" dirty="0" smtClean="0">
                <a:latin typeface="+mj-lt"/>
                <a:cs typeface="Arial" panose="020B0604020202020204" pitchFamily="34" charset="0"/>
              </a:rPr>
              <a:t>Подсистемы</a:t>
            </a:r>
          </a:p>
          <a:p>
            <a:pPr>
              <a:spcBef>
                <a:spcPct val="500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400" dirty="0" smtClean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«Оперативные Заявки</a:t>
            </a:r>
            <a:r>
              <a:rPr lang="ru-RU" sz="2400" dirty="0" smtClean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»</a:t>
            </a:r>
          </a:p>
          <a:p>
            <a:pPr>
              <a:spcBef>
                <a:spcPct val="500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400" dirty="0" smtClean="0">
                <a:solidFill>
                  <a:srgbClr val="2860A4"/>
                </a:solidFill>
                <a:cs typeface="Arial" panose="020B0604020202020204" pitchFamily="34" charset="0"/>
              </a:rPr>
              <a:t> «</a:t>
            </a:r>
            <a:r>
              <a:rPr lang="ru-RU" sz="2400" dirty="0">
                <a:solidFill>
                  <a:srgbClr val="2860A4"/>
                </a:solidFill>
                <a:cs typeface="Arial" panose="020B0604020202020204" pitchFamily="34" charset="0"/>
              </a:rPr>
              <a:t>Оперативные </a:t>
            </a:r>
            <a:r>
              <a:rPr lang="ru-RU" sz="2400" dirty="0" smtClean="0">
                <a:solidFill>
                  <a:srgbClr val="2860A4"/>
                </a:solidFill>
                <a:cs typeface="Arial" panose="020B0604020202020204" pitchFamily="34" charset="0"/>
              </a:rPr>
              <a:t>Заявки. Легкий клиент»</a:t>
            </a:r>
            <a:endParaRPr lang="ru-RU" sz="2400" dirty="0">
              <a:solidFill>
                <a:srgbClr val="2860A4"/>
              </a:solidFill>
              <a:latin typeface="+mj-lt"/>
              <a:cs typeface="Arial" panose="020B0604020202020204" pitchFamily="34" charset="0"/>
            </a:endParaRPr>
          </a:p>
          <a:p>
            <a:pPr indent="-342900">
              <a:spcBef>
                <a:spcPct val="500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400" dirty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 «Планы ремонтов»</a:t>
            </a:r>
          </a:p>
          <a:p>
            <a:pPr indent="-342900">
              <a:spcBef>
                <a:spcPct val="500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400" dirty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«Оперативный журнал»</a:t>
            </a:r>
            <a:endParaRPr lang="ru-RU" sz="2400" dirty="0">
              <a:solidFill>
                <a:srgbClr val="2860A4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ru-RU" sz="2400" dirty="0" smtClean="0">
                <a:latin typeface="+mj-lt"/>
                <a:cs typeface="Arial" panose="020B0604020202020204" pitchFamily="34" charset="0"/>
              </a:rPr>
              <a:t>Информационно-аналитическая система</a:t>
            </a:r>
            <a:endParaRPr lang="ru-RU" sz="2400" dirty="0">
              <a:latin typeface="+mj-lt"/>
              <a:cs typeface="Arial" panose="020B0604020202020204" pitchFamily="34" charset="0"/>
            </a:endParaRPr>
          </a:p>
          <a:p>
            <a:pPr indent="-342900">
              <a:spcBef>
                <a:spcPct val="500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400" dirty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 ПК «</a:t>
            </a:r>
            <a:r>
              <a:rPr lang="ru-RU" sz="2400" dirty="0" err="1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Инфоконт</a:t>
            </a:r>
            <a:r>
              <a:rPr lang="ru-RU" sz="2400" dirty="0">
                <a:solidFill>
                  <a:srgbClr val="2860A4"/>
                </a:solidFill>
                <a:latin typeface="+mj-lt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20459268">
            <a:off x="6265337" y="3381306"/>
            <a:ext cx="647700" cy="336550"/>
          </a:xfrm>
          <a:prstGeom prst="rect">
            <a:avLst/>
          </a:prstGeom>
          <a:gradFill rotWithShape="1">
            <a:gsLst>
              <a:gs pos="0">
                <a:srgbClr val="FF9900">
                  <a:shade val="51000"/>
                  <a:satMod val="130000"/>
                </a:srgbClr>
              </a:gs>
              <a:gs pos="80000">
                <a:srgbClr val="FF9900">
                  <a:shade val="93000"/>
                  <a:satMod val="130000"/>
                </a:srgbClr>
              </a:gs>
              <a:gs pos="100000">
                <a:srgbClr val="FF99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Gothic Demi" pitchFamily="34" charset="0"/>
                <a:ea typeface="+mn-ea"/>
                <a:cs typeface="+mn-cs"/>
              </a:rPr>
              <a:t>New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Avant Garde Gothic Dem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43609" y="1412776"/>
            <a:ext cx="6647668" cy="4945339"/>
            <a:chOff x="2057400" y="1624013"/>
            <a:chExt cx="6673055" cy="4945339"/>
          </a:xfrm>
        </p:grpSpPr>
        <p:sp>
          <p:nvSpPr>
            <p:cNvPr id="6" name="AutoShape 66"/>
            <p:cNvSpPr>
              <a:spLocks noChangeArrowheads="1"/>
            </p:cNvSpPr>
            <p:nvPr/>
          </p:nvSpPr>
          <p:spPr bwMode="auto">
            <a:xfrm>
              <a:off x="2179637" y="5705476"/>
              <a:ext cx="6453188" cy="788880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69"/>
            <p:cNvSpPr>
              <a:spLocks noChangeArrowheads="1"/>
            </p:cNvSpPr>
            <p:nvPr/>
          </p:nvSpPr>
          <p:spPr bwMode="auto">
            <a:xfrm>
              <a:off x="4297363" y="4708525"/>
              <a:ext cx="2047873" cy="954087"/>
            </a:xfrm>
            <a:prstGeom prst="can">
              <a:avLst>
                <a:gd name="adj" fmla="val 25000"/>
              </a:avLst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59"/>
            <p:cNvSpPr txBox="1">
              <a:spLocks noChangeArrowheads="1"/>
            </p:cNvSpPr>
            <p:nvPr/>
          </p:nvSpPr>
          <p:spPr bwMode="auto">
            <a:xfrm>
              <a:off x="2257425" y="5797963"/>
              <a:ext cx="6213475" cy="47705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500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База данных оборудования</a:t>
              </a:r>
            </a:p>
          </p:txBody>
        </p:sp>
        <p:sp>
          <p:nvSpPr>
            <p:cNvPr id="9" name="Text Box 60"/>
            <p:cNvSpPr txBox="1">
              <a:spLocks noChangeArrowheads="1"/>
            </p:cNvSpPr>
            <p:nvPr/>
          </p:nvSpPr>
          <p:spPr bwMode="auto">
            <a:xfrm>
              <a:off x="2439988" y="6230798"/>
              <a:ext cx="6056313" cy="33855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 dirty="0">
                  <a:solidFill>
                    <a:schemeClr val="tx2"/>
                  </a:solidFill>
                  <a:latin typeface="+mj-lt"/>
                </a:rPr>
                <a:t>База данных нормативно-справочной информации</a:t>
              </a:r>
            </a:p>
          </p:txBody>
        </p:sp>
        <p:sp>
          <p:nvSpPr>
            <p:cNvPr id="10" name="AutoShape 62"/>
            <p:cNvSpPr>
              <a:spLocks noChangeArrowheads="1"/>
            </p:cNvSpPr>
            <p:nvPr/>
          </p:nvSpPr>
          <p:spPr bwMode="auto">
            <a:xfrm>
              <a:off x="2146300" y="4705351"/>
              <a:ext cx="2071691" cy="957262"/>
            </a:xfrm>
            <a:prstGeom prst="can">
              <a:avLst>
                <a:gd name="adj" fmla="val 25000"/>
              </a:avLst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2081025" y="5096086"/>
              <a:ext cx="2066925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>
                  <a:solidFill>
                    <a:schemeClr val="tx2"/>
                  </a:solidFill>
                  <a:latin typeface="+mj-lt"/>
                </a:rPr>
                <a:t>БД заявок</a:t>
              </a: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auto">
            <a:xfrm>
              <a:off x="4344988" y="4960938"/>
              <a:ext cx="2066925" cy="646331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>
                  <a:solidFill>
                    <a:schemeClr val="tx2"/>
                  </a:solidFill>
                  <a:latin typeface="+mj-lt"/>
                </a:rPr>
                <a:t>БД планов ремонтов</a:t>
              </a:r>
            </a:p>
          </p:txBody>
        </p:sp>
        <p:sp>
          <p:nvSpPr>
            <p:cNvPr id="13" name="AutoShape 74"/>
            <p:cNvSpPr>
              <a:spLocks noChangeArrowheads="1"/>
            </p:cNvSpPr>
            <p:nvPr/>
          </p:nvSpPr>
          <p:spPr bwMode="auto">
            <a:xfrm>
              <a:off x="2151063" y="3409951"/>
              <a:ext cx="6481763" cy="1035050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rgbClr val="3399F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73"/>
            <p:cNvSpPr txBox="1">
              <a:spLocks noChangeArrowheads="1"/>
            </p:cNvSpPr>
            <p:nvPr/>
          </p:nvSpPr>
          <p:spPr bwMode="auto">
            <a:xfrm>
              <a:off x="2978150" y="3698876"/>
              <a:ext cx="4833938" cy="47705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500" dirty="0">
                  <a:solidFill>
                    <a:schemeClr val="tx2"/>
                  </a:solidFill>
                  <a:latin typeface="+mj-lt"/>
                  <a:cs typeface="Times New Roman" pitchFamily="18" charset="0"/>
                </a:rPr>
                <a:t>Бизнес - логика</a:t>
              </a:r>
            </a:p>
          </p:txBody>
        </p:sp>
        <p:sp>
          <p:nvSpPr>
            <p:cNvPr id="15" name="AutoShape 77"/>
            <p:cNvSpPr>
              <a:spLocks noChangeArrowheads="1"/>
            </p:cNvSpPr>
            <p:nvPr/>
          </p:nvSpPr>
          <p:spPr bwMode="auto">
            <a:xfrm>
              <a:off x="21510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16367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" name="Text Box 80"/>
            <p:cNvSpPr txBox="1">
              <a:spLocks noChangeArrowheads="1"/>
            </p:cNvSpPr>
            <p:nvPr/>
          </p:nvSpPr>
          <p:spPr bwMode="auto">
            <a:xfrm>
              <a:off x="2057400" y="2328863"/>
              <a:ext cx="1668463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+mj-lt"/>
                </a:rPr>
                <a:t>Пользователи </a:t>
              </a:r>
              <a:r>
                <a:rPr lang="ru-RU" sz="1400" b="0" dirty="0" smtClean="0">
                  <a:solidFill>
                    <a:schemeClr val="bg1"/>
                  </a:solidFill>
                  <a:latin typeface="+mj-lt"/>
                </a:rPr>
                <a:t>ПС «Оперативные Заявки»</a:t>
              </a:r>
              <a:endParaRPr lang="ru-RU" sz="14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AutoShape 83"/>
            <p:cNvSpPr>
              <a:spLocks noChangeArrowheads="1"/>
            </p:cNvSpPr>
            <p:nvPr/>
          </p:nvSpPr>
          <p:spPr bwMode="auto">
            <a:xfrm>
              <a:off x="3757613" y="2239963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3725863" y="2330451"/>
              <a:ext cx="1644650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ru-RU" sz="1400" b="0" dirty="0">
                  <a:solidFill>
                    <a:schemeClr val="bg1"/>
                  </a:solidFill>
                  <a:latin typeface="+mj-lt"/>
                </a:rPr>
                <a:t>Пользователи ПС «Планы ремонтов»</a:t>
              </a:r>
            </a:p>
          </p:txBody>
        </p:sp>
        <p:sp>
          <p:nvSpPr>
            <p:cNvPr id="20" name="AutoShape 86"/>
            <p:cNvSpPr>
              <a:spLocks noChangeArrowheads="1"/>
            </p:cNvSpPr>
            <p:nvPr/>
          </p:nvSpPr>
          <p:spPr bwMode="auto">
            <a:xfrm>
              <a:off x="53641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2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75" y="16779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3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3353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4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13" y="16621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5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88" y="16748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6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513" y="16240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7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425" y="16525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8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3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29" name="Group 118"/>
            <p:cNvGrpSpPr>
              <a:grpSpLocks/>
            </p:cNvGrpSpPr>
            <p:nvPr/>
          </p:nvGrpSpPr>
          <p:grpSpPr bwMode="auto">
            <a:xfrm>
              <a:off x="5030788" y="4419601"/>
              <a:ext cx="695325" cy="415925"/>
              <a:chOff x="1695" y="2788"/>
              <a:chExt cx="438" cy="262"/>
            </a:xfrm>
          </p:grpSpPr>
          <p:sp>
            <p:nvSpPr>
              <p:cNvPr id="45" name="AutoShape 119"/>
              <p:cNvSpPr>
                <a:spLocks noChangeArrowheads="1"/>
              </p:cNvSpPr>
              <p:nvPr/>
            </p:nvSpPr>
            <p:spPr bwMode="auto">
              <a:xfrm>
                <a:off x="1735" y="2940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120"/>
              <p:cNvSpPr>
                <a:spLocks noChangeArrowheads="1"/>
              </p:cNvSpPr>
              <p:nvPr/>
            </p:nvSpPr>
            <p:spPr bwMode="auto">
              <a:xfrm flipH="1" flipV="1">
                <a:off x="1695" y="2788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" name="AutoShape 124"/>
            <p:cNvSpPr>
              <a:spLocks noChangeArrowheads="1"/>
            </p:cNvSpPr>
            <p:nvPr/>
          </p:nvSpPr>
          <p:spPr bwMode="auto">
            <a:xfrm>
              <a:off x="2817813" y="305276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25"/>
            <p:cNvSpPr>
              <a:spLocks noChangeArrowheads="1"/>
            </p:cNvSpPr>
            <p:nvPr/>
          </p:nvSpPr>
          <p:spPr bwMode="auto">
            <a:xfrm>
              <a:off x="4430713" y="3048001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126"/>
            <p:cNvSpPr>
              <a:spLocks noChangeArrowheads="1"/>
            </p:cNvSpPr>
            <p:nvPr/>
          </p:nvSpPr>
          <p:spPr bwMode="auto">
            <a:xfrm>
              <a:off x="5986463" y="304641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127"/>
            <p:cNvSpPr>
              <a:spLocks noChangeArrowheads="1"/>
            </p:cNvSpPr>
            <p:nvPr/>
          </p:nvSpPr>
          <p:spPr bwMode="auto">
            <a:xfrm>
              <a:off x="7543800" y="3057526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935788" y="1624013"/>
              <a:ext cx="1700213" cy="1422401"/>
              <a:chOff x="5475288" y="1776413"/>
              <a:chExt cx="1700213" cy="1422401"/>
            </a:xfrm>
          </p:grpSpPr>
          <p:sp>
            <p:nvSpPr>
              <p:cNvPr id="40" name="AutoShape 86"/>
              <p:cNvSpPr>
                <a:spLocks noChangeArrowheads="1"/>
              </p:cNvSpPr>
              <p:nvPr/>
            </p:nvSpPr>
            <p:spPr bwMode="auto">
              <a:xfrm>
                <a:off x="5516563" y="2390776"/>
                <a:ext cx="1658938" cy="808038"/>
              </a:xfrm>
              <a:prstGeom prst="cube">
                <a:avLst>
                  <a:gd name="adj" fmla="val 6958"/>
                </a:avLst>
              </a:prstGeom>
              <a:solidFill>
                <a:srgbClr val="3399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Text Box 88"/>
              <p:cNvSpPr txBox="1">
                <a:spLocks noChangeArrowheads="1"/>
              </p:cNvSpPr>
              <p:nvPr/>
            </p:nvSpPr>
            <p:spPr bwMode="auto">
              <a:xfrm>
                <a:off x="5475288" y="2481263"/>
                <a:ext cx="1627188" cy="523220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1400" b="0" dirty="0">
                    <a:solidFill>
                      <a:schemeClr val="bg1"/>
                    </a:solidFill>
                    <a:latin typeface="+mj-lt"/>
                  </a:rPr>
                  <a:t>Администраторы системы</a:t>
                </a:r>
              </a:p>
            </p:txBody>
          </p:sp>
          <p:pic>
            <p:nvPicPr>
              <p:cNvPr id="42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913" y="1776413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825" y="18049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5700" y="18176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Text Box 80"/>
            <p:cNvSpPr txBox="1">
              <a:spLocks noChangeArrowheads="1"/>
            </p:cNvSpPr>
            <p:nvPr/>
          </p:nvSpPr>
          <p:spPr bwMode="auto">
            <a:xfrm>
              <a:off x="5364163" y="2328863"/>
              <a:ext cx="1570831" cy="73866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 smtClean="0">
                  <a:solidFill>
                    <a:schemeClr val="bg1"/>
                  </a:solidFill>
                  <a:latin typeface="+mj-lt"/>
                </a:rPr>
                <a:t>Пользователи «Оперативный журнал»</a:t>
              </a:r>
              <a:endParaRPr lang="ru-RU" sz="1400" b="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AutoShape 69"/>
            <p:cNvSpPr>
              <a:spLocks noChangeArrowheads="1"/>
            </p:cNvSpPr>
            <p:nvPr/>
          </p:nvSpPr>
          <p:spPr bwMode="auto">
            <a:xfrm>
              <a:off x="6448795" y="4656892"/>
              <a:ext cx="2138363" cy="1036638"/>
            </a:xfrm>
            <a:prstGeom prst="can">
              <a:avLst>
                <a:gd name="adj" fmla="val 25000"/>
              </a:avLst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Text Box 65"/>
            <p:cNvSpPr txBox="1">
              <a:spLocks noChangeArrowheads="1"/>
            </p:cNvSpPr>
            <p:nvPr/>
          </p:nvSpPr>
          <p:spPr bwMode="auto">
            <a:xfrm>
              <a:off x="6368256" y="5036761"/>
              <a:ext cx="2362199" cy="369332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dirty="0">
                  <a:solidFill>
                    <a:schemeClr val="tx2"/>
                  </a:solidFill>
                  <a:latin typeface="+mj-lt"/>
                </a:rPr>
                <a:t>БД </a:t>
              </a:r>
              <a:r>
                <a:rPr lang="ru-RU" sz="1800" dirty="0" smtClean="0">
                  <a:solidFill>
                    <a:schemeClr val="tx2"/>
                  </a:solidFill>
                  <a:latin typeface="+mj-lt"/>
                </a:rPr>
                <a:t>журналов</a:t>
              </a:r>
              <a:endParaRPr lang="ru-RU" sz="18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Архитектура системы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Для </a:t>
            </a:r>
            <a:r>
              <a:rPr lang="ru-RU" sz="2000" dirty="0"/>
              <a:t>работы сотрудников с диспетчерскими заявками с помощью </a:t>
            </a:r>
            <a:r>
              <a:rPr lang="ru-RU" sz="2000" dirty="0" smtClean="0"/>
              <a:t>планшетов </a:t>
            </a:r>
            <a:r>
              <a:rPr lang="ru-RU" sz="2000" dirty="0"/>
              <a:t>и </a:t>
            </a:r>
            <a:r>
              <a:rPr lang="ru-RU" sz="2000" dirty="0" smtClean="0"/>
              <a:t>смартфонов </a:t>
            </a:r>
            <a:r>
              <a:rPr lang="ru-RU" sz="2000" dirty="0"/>
              <a:t>на ОС </a:t>
            </a:r>
            <a:r>
              <a:rPr lang="ru-RU" sz="2000" dirty="0" err="1"/>
              <a:t>Android</a:t>
            </a:r>
            <a:r>
              <a:rPr lang="ru-RU" sz="2000" dirty="0"/>
              <a:t>, </a:t>
            </a:r>
            <a:r>
              <a:rPr lang="ru-RU" sz="2000" dirty="0" err="1"/>
              <a:t>iOS</a:t>
            </a:r>
            <a:r>
              <a:rPr lang="ru-RU" sz="2000" dirty="0"/>
              <a:t>, </a:t>
            </a:r>
            <a:r>
              <a:rPr lang="ru-RU" sz="2000" dirty="0" err="1"/>
              <a:t>Windows</a:t>
            </a:r>
            <a:r>
              <a:rPr lang="ru-RU" sz="2000" dirty="0"/>
              <a:t> и др</a:t>
            </a:r>
            <a:r>
              <a:rPr lang="ru-RU" sz="2000" dirty="0" smtClean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создание </a:t>
            </a:r>
            <a:r>
              <a:rPr lang="ru-RU" sz="2000" dirty="0" smtClean="0"/>
              <a:t>заявок </a:t>
            </a:r>
            <a:r>
              <a:rPr lang="ru-RU" sz="2000" dirty="0"/>
              <a:t>на </a:t>
            </a:r>
            <a:r>
              <a:rPr lang="ru-RU" sz="2000" dirty="0" smtClean="0"/>
              <a:t>вывод </a:t>
            </a:r>
            <a:r>
              <a:rPr lang="ru-RU" sz="2000" dirty="0"/>
              <a:t>оборудования </a:t>
            </a:r>
            <a:r>
              <a:rPr lang="ru-RU" sz="2000" dirty="0" smtClean="0"/>
              <a:t>в ремонт;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просмотр списка </a:t>
            </a:r>
            <a:r>
              <a:rPr lang="ru-RU" sz="2000" dirty="0" smtClean="0"/>
              <a:t>заявок;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р</a:t>
            </a:r>
            <a:r>
              <a:rPr lang="ru-RU" sz="2000" dirty="0" smtClean="0"/>
              <a:t>ассмотрение и согласование заявок.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/>
              <a:t>Для </a:t>
            </a:r>
            <a:r>
              <a:rPr lang="ru-RU" sz="2000" dirty="0"/>
              <a:t>подачи и отслеживания диспетчерских заявок потребителями электроэнергии (нефтегазовые, телекоммуникационные, ЖД и другие компании</a:t>
            </a:r>
            <a:r>
              <a:rPr lang="ru-RU" sz="2000" dirty="0" smtClean="0"/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создание </a:t>
            </a:r>
            <a:r>
              <a:rPr lang="ru-RU" sz="2000" dirty="0" smtClean="0"/>
              <a:t>заявок </a:t>
            </a:r>
            <a:r>
              <a:rPr lang="ru-RU" sz="2000" dirty="0"/>
              <a:t>на </a:t>
            </a:r>
            <a:r>
              <a:rPr lang="ru-RU" sz="2000" dirty="0" smtClean="0"/>
              <a:t>вывод собственного оборудования в ремонт;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подача заявок на согласование </a:t>
            </a:r>
            <a:r>
              <a:rPr lang="ru-RU" sz="2000" dirty="0"/>
              <a:t>в электронном виде в экземпляр АСУРЭО, установленный у </a:t>
            </a:r>
            <a:r>
              <a:rPr lang="ru-RU" sz="2000" dirty="0" smtClean="0"/>
              <a:t>сетевой компании</a:t>
            </a:r>
            <a:r>
              <a:rPr lang="ru-RU" sz="2000" dirty="0" smtClean="0"/>
              <a:t>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возможность разграничения перечня объектов, по которым пользователь может работать с заявкам</a:t>
            </a: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просмотр поданных заявок </a:t>
            </a:r>
            <a:r>
              <a:rPr lang="ru-RU" sz="2000" dirty="0"/>
              <a:t>и </a:t>
            </a:r>
            <a:r>
              <a:rPr lang="ru-RU" sz="2000" dirty="0" smtClean="0"/>
              <a:t>результатов </a:t>
            </a:r>
            <a:r>
              <a:rPr lang="ru-RU" sz="2000" dirty="0"/>
              <a:t>их </a:t>
            </a:r>
            <a:r>
              <a:rPr lang="ru-RU" sz="2000" dirty="0" smtClean="0"/>
              <a:t>рассмотрения;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возможность </a:t>
            </a:r>
            <a:r>
              <a:rPr lang="ru-RU" sz="2000" dirty="0" smtClean="0"/>
              <a:t>редактирования </a:t>
            </a:r>
            <a:r>
              <a:rPr lang="ru-RU" sz="2000" dirty="0"/>
              <a:t>ранее </a:t>
            </a:r>
            <a:r>
              <a:rPr lang="ru-RU" sz="2000" dirty="0" smtClean="0"/>
              <a:t>поданных заявок;</a:t>
            </a: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получение уведомлений </a:t>
            </a:r>
            <a:r>
              <a:rPr lang="ru-RU" sz="2000" dirty="0"/>
              <a:t>о </a:t>
            </a:r>
            <a:r>
              <a:rPr lang="ru-RU" sz="2000" dirty="0" smtClean="0"/>
              <a:t>заявках из экземпляра АСУРЭО сетевой </a:t>
            </a:r>
            <a:r>
              <a:rPr lang="ru-RU" sz="2000" dirty="0"/>
              <a:t>компании</a:t>
            </a:r>
            <a:r>
              <a:rPr lang="ru-RU" sz="2000" dirty="0" smtClean="0"/>
              <a:t>;</a:t>
            </a:r>
            <a:endParaRPr lang="ru-RU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формирование отчетов.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Назначение подсистемы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7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0" y="980728"/>
            <a:ext cx="9144000" cy="5472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Удобное отображение списка заявок на различных устройствах</a:t>
            </a: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>
                <a:cs typeface="Arial" panose="020B0604020202020204" pitchFamily="34" charset="0"/>
              </a:rPr>
              <a:t>н</a:t>
            </a:r>
            <a:r>
              <a:rPr lang="ru-RU" sz="1800" dirty="0" smtClean="0">
                <a:cs typeface="Arial" panose="020B0604020202020204" pitchFamily="34" charset="0"/>
              </a:rPr>
              <a:t>астройки </a:t>
            </a:r>
            <a:r>
              <a:rPr lang="ru-RU" sz="1800" dirty="0">
                <a:cs typeface="Arial" panose="020B0604020202020204" pitchFamily="34" charset="0"/>
              </a:rPr>
              <a:t>состава </a:t>
            </a:r>
            <a:r>
              <a:rPr lang="ru-RU" sz="1800" dirty="0" smtClean="0">
                <a:cs typeface="Arial" panose="020B0604020202020204" pitchFamily="34" charset="0"/>
              </a:rPr>
              <a:t>столбцов</a:t>
            </a:r>
            <a:endParaRPr lang="ru-RU" sz="1800" dirty="0">
              <a:cs typeface="Arial" panose="020B0604020202020204" pitchFamily="34" charset="0"/>
            </a:endParaRP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оиск и фильтрация</a:t>
            </a:r>
            <a:endParaRPr lang="ru-RU" sz="1800" dirty="0">
              <a:latin typeface="+mj-lt"/>
              <a:cs typeface="Arial" panose="020B0604020202020204" pitchFamily="34" charset="0"/>
            </a:endParaRP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Просмотр заявок</a:t>
            </a: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 smtClean="0">
                <a:cs typeface="Arial" panose="020B0604020202020204" pitchFamily="34" charset="0"/>
              </a:rPr>
              <a:t>просмотр всех полей заявок</a:t>
            </a:r>
            <a:endParaRPr lang="ru-RU" sz="1800" dirty="0">
              <a:cs typeface="Arial" panose="020B0604020202020204" pitchFamily="34" charset="0"/>
            </a:endParaRP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 smtClean="0">
                <a:cs typeface="Arial" panose="020B0604020202020204" pitchFamily="34" charset="0"/>
              </a:rPr>
              <a:t>просмотр </a:t>
            </a:r>
            <a:r>
              <a:rPr lang="ru-RU" sz="1800" dirty="0">
                <a:cs typeface="Arial" panose="020B0604020202020204" pitchFamily="34" charset="0"/>
              </a:rPr>
              <a:t>результатов рассмотрения </a:t>
            </a:r>
            <a:r>
              <a:rPr lang="ru-RU" sz="1800" dirty="0" smtClean="0">
                <a:cs typeface="Arial" panose="020B0604020202020204" pitchFamily="34" charset="0"/>
              </a:rPr>
              <a:t>заявок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 smtClean="0">
                <a:cs typeface="Arial" panose="020B0604020202020204" pitchFamily="34" charset="0"/>
              </a:rPr>
              <a:t>Создание заявок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 smtClean="0">
                <a:cs typeface="Arial" panose="020B0604020202020204" pitchFamily="34" charset="0"/>
              </a:rPr>
              <a:t>едактирование заявок</a:t>
            </a:r>
            <a:endParaRPr lang="ru-RU" sz="2000" dirty="0">
              <a:cs typeface="Arial" panose="020B0604020202020204" pitchFamily="34" charset="0"/>
            </a:endParaRP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нтеграция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с АСУРЭО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 smtClean="0">
                <a:latin typeface="+mj-lt"/>
                <a:cs typeface="Arial" panose="020B0604020202020204" pitchFamily="34" charset="0"/>
              </a:rPr>
              <a:t>Система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оповещения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Формирование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отчетов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Экспорт в файл MS </a:t>
            </a:r>
            <a:r>
              <a:rPr lang="ru-RU" sz="2000" dirty="0" err="1">
                <a:latin typeface="+mj-lt"/>
                <a:cs typeface="Arial" panose="020B0604020202020204" pitchFamily="34" charset="0"/>
              </a:rPr>
              <a:t>Office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печать в соответствии с </a:t>
            </a:r>
            <a:r>
              <a:rPr lang="ru-RU" sz="2000" dirty="0" smtClean="0">
                <a:latin typeface="+mj-lt"/>
                <a:cs typeface="Arial" panose="020B0604020202020204" pitchFamily="34" charset="0"/>
              </a:rPr>
              <a:t>предопределёнными шаблонами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списка заявок</a:t>
            </a:r>
          </a:p>
          <a:p>
            <a:pPr marL="857250" lvl="3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выбранной заявки (заявок) с полной информацией</a:t>
            </a:r>
          </a:p>
          <a:p>
            <a:pPr marL="0" lvl="1" indent="-457200" algn="just">
              <a:spcBef>
                <a:spcPts val="600"/>
              </a:spcBef>
              <a:buClr>
                <a:schemeClr val="accent6"/>
              </a:buClr>
              <a:buFont typeface="Webdings" pitchFamily="18" charset="2"/>
              <a:buChar char="&lt;"/>
            </a:pPr>
            <a:endParaRPr lang="ru-RU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Основные функции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buClr>
                <a:srgbClr val="FF9900"/>
              </a:buClr>
            </a:pPr>
            <a:endParaRPr lang="ru-RU" sz="2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Удобное отображение на различных устройствах. Настройка столбцов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024114"/>
            <a:ext cx="3008933" cy="53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buClr>
                <a:srgbClr val="FF9900"/>
              </a:buClr>
            </a:pPr>
            <a:endParaRPr lang="ru-RU" sz="2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Удобное отображение на различных устройствах. Компьютер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148"/>
            <a:ext cx="9144000" cy="46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buClr>
                <a:srgbClr val="FF9900"/>
              </a:buClr>
            </a:pPr>
            <a:endParaRPr lang="ru-RU" sz="2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Удобное отображение на различных устройствах. Планшет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9906"/>
            <a:ext cx="8748464" cy="54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10400"/>
            <a:ext cx="9144000" cy="70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buClr>
                <a:srgbClr val="FF9900"/>
              </a:buClr>
            </a:pPr>
            <a:endParaRPr lang="ru-RU" sz="2600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r>
              <a:rPr lang="ru-RU" sz="2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Удобное отображение на различных устройствах. Телефон</a:t>
            </a: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>
              <a:buClr>
                <a:srgbClr val="FF9900"/>
              </a:buClr>
            </a:pPr>
            <a:endParaRPr lang="ru-RU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18" y="908720"/>
            <a:ext cx="3073842" cy="54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10853</TotalTime>
  <Words>400</Words>
  <Application>Microsoft Office PowerPoint</Application>
  <PresentationFormat>Экран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ITC Avant Garde Gothic Demi</vt:lpstr>
      <vt:lpstr>Times New Roman</vt:lpstr>
      <vt:lpstr>Webdings</vt:lpstr>
      <vt:lpstr>Wingdings</vt:lpstr>
      <vt:lpstr>Тема Office</vt:lpstr>
      <vt:lpstr>Специальное оформление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esahterova</dc:creator>
  <cp:lastModifiedBy>Сахаров Дмитрий Анатольевич</cp:lastModifiedBy>
  <cp:revision>229</cp:revision>
  <dcterms:created xsi:type="dcterms:W3CDTF">2014-01-21T07:14:02Z</dcterms:created>
  <dcterms:modified xsi:type="dcterms:W3CDTF">2016-01-13T10:53:45Z</dcterms:modified>
</cp:coreProperties>
</file>