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50" r:id="rId1"/>
  </p:sldMasterIdLst>
  <p:notesMasterIdLst>
    <p:notesMasterId r:id="rId16"/>
  </p:notesMasterIdLst>
  <p:handoutMasterIdLst>
    <p:handoutMasterId r:id="rId17"/>
  </p:handoutMasterIdLst>
  <p:sldIdLst>
    <p:sldId id="271" r:id="rId2"/>
    <p:sldId id="273" r:id="rId3"/>
    <p:sldId id="311" r:id="rId4"/>
    <p:sldId id="310" r:id="rId5"/>
    <p:sldId id="315" r:id="rId6"/>
    <p:sldId id="316" r:id="rId7"/>
    <p:sldId id="309" r:id="rId8"/>
    <p:sldId id="298" r:id="rId9"/>
    <p:sldId id="308" r:id="rId10"/>
    <p:sldId id="304" r:id="rId11"/>
    <p:sldId id="282" r:id="rId12"/>
    <p:sldId id="283" r:id="rId13"/>
    <p:sldId id="312" r:id="rId14"/>
    <p:sldId id="270" r:id="rId15"/>
  </p:sldIdLst>
  <p:sldSz cx="9144000" cy="6858000" type="screen4x3"/>
  <p:notesSz cx="7099300" cy="10234613"/>
  <p:embeddedFontLst>
    <p:embeddedFont>
      <p:font typeface="Siemens Sans" panose="020B0604020202020204" charset="0"/>
      <p:regular r:id="rId18"/>
      <p:bold r:id="rId19"/>
      <p:italic r:id="rId20"/>
      <p:boldItalic r:id="rId21"/>
    </p:embeddedFont>
    <p:embeddedFont>
      <p:font typeface="ITC Avant Garde Gothic Demi" panose="020B0604020202020204" charset="0"/>
      <p:bold r:id="rId22"/>
      <p:boldItalic r:id="rId23"/>
    </p:embeddedFont>
    <p:embeddedFont>
      <p:font typeface="Coronet" panose="020B0604020202020204" charset="0"/>
      <p:italic r:id="rId24"/>
    </p:embeddedFont>
    <p:embeddedFont>
      <p:font typeface="Webdings" panose="05030102010509060703" pitchFamily="18" charset="2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Siemens Sans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Siemens Sans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Siemens Sans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Siemens Sans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Siemens Sans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Siemens Sans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Siemens Sans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Siemens Sans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Siemens San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>
          <p15:clr>
            <a:srgbClr val="A4A3A4"/>
          </p15:clr>
        </p15:guide>
        <p15:guide id="2" orient="horz" pos="2448">
          <p15:clr>
            <a:srgbClr val="A4A3A4"/>
          </p15:clr>
        </p15:guide>
        <p15:guide id="3" orient="horz" pos="4181">
          <p15:clr>
            <a:srgbClr val="A4A3A4"/>
          </p15:clr>
        </p15:guide>
        <p15:guide id="4" orient="horz" pos="727">
          <p15:clr>
            <a:srgbClr val="A4A3A4"/>
          </p15:clr>
        </p15:guide>
        <p15:guide id="5" orient="horz" pos="600">
          <p15:clr>
            <a:srgbClr val="A4A3A4"/>
          </p15:clr>
        </p15:guide>
        <p15:guide id="6" orient="horz" pos="1008">
          <p15:clr>
            <a:srgbClr val="A4A3A4"/>
          </p15:clr>
        </p15:guide>
        <p15:guide id="7" orient="horz" pos="4039">
          <p15:clr>
            <a:srgbClr val="A4A3A4"/>
          </p15:clr>
        </p15:guide>
        <p15:guide id="8" orient="horz" pos="129">
          <p15:clr>
            <a:srgbClr val="A4A3A4"/>
          </p15:clr>
        </p15:guide>
        <p15:guide id="9" pos="1200">
          <p15:clr>
            <a:srgbClr val="A4A3A4"/>
          </p15:clr>
        </p15:guide>
        <p15:guide id="10" pos="96">
          <p15:clr>
            <a:srgbClr val="A4A3A4"/>
          </p15:clr>
        </p15:guide>
        <p15:guide id="11" pos="3469">
          <p15:clr>
            <a:srgbClr val="A4A3A4"/>
          </p15:clr>
        </p15:guide>
        <p15:guide id="12" pos="1062">
          <p15:clr>
            <a:srgbClr val="A4A3A4"/>
          </p15:clr>
        </p15:guide>
        <p15:guide id="13" pos="4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orient="horz" pos="325">
          <p15:clr>
            <a:srgbClr val="A4A3A4"/>
          </p15:clr>
        </p15:guide>
        <p15:guide id="3" pos="2236">
          <p15:clr>
            <a:srgbClr val="A4A3A4"/>
          </p15:clr>
        </p15:guide>
        <p15:guide id="4" pos="5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99FD"/>
    <a:srgbClr val="C4FFB0"/>
    <a:srgbClr val="B9F4A6"/>
    <a:srgbClr val="FF6600"/>
    <a:srgbClr val="CC6633"/>
    <a:srgbClr val="3366CC"/>
    <a:srgbClr val="000099"/>
    <a:srgbClr val="33CC00"/>
    <a:srgbClr val="99330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5269" autoAdjust="0"/>
  </p:normalViewPr>
  <p:slideViewPr>
    <p:cSldViewPr snapToGrid="0">
      <p:cViewPr varScale="1">
        <p:scale>
          <a:sx n="67" d="100"/>
          <a:sy n="67" d="100"/>
        </p:scale>
        <p:origin x="1620" y="60"/>
      </p:cViewPr>
      <p:guideLst>
        <p:guide orient="horz" pos="3929"/>
        <p:guide orient="horz" pos="2448"/>
        <p:guide orient="horz" pos="4181"/>
        <p:guide orient="horz" pos="727"/>
        <p:guide orient="horz" pos="600"/>
        <p:guide orient="horz" pos="1008"/>
        <p:guide orient="horz" pos="4039"/>
        <p:guide orient="horz" pos="129"/>
        <p:guide pos="1200"/>
        <p:guide pos="96"/>
        <p:guide pos="3469"/>
        <p:guide pos="1062"/>
        <p:guide pos="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956" y="-96"/>
      </p:cViewPr>
      <p:guideLst>
        <p:guide orient="horz" pos="3224"/>
        <p:guide orient="horz" pos="325"/>
        <p:guide pos="2236"/>
        <p:guide pos="5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E3F3B9-2595-4D50-9B31-ECDC1F89BC9F}" type="doc">
      <dgm:prSet loTypeId="urn:microsoft.com/office/officeart/2005/8/layout/hierarchy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F994FB-3121-49B7-B466-A28245C7A2C0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БД оборудования</a:t>
          </a:r>
          <a:endParaRPr lang="ru-RU" dirty="0"/>
        </a:p>
      </dgm:t>
    </dgm:pt>
    <dgm:pt modelId="{DBE7E6A8-D735-45A5-814A-9BB41C3BEDD9}" type="parTrans" cxnId="{8FA925DB-8D3D-461C-9944-CFE164512BD9}">
      <dgm:prSet/>
      <dgm:spPr/>
      <dgm:t>
        <a:bodyPr/>
        <a:lstStyle/>
        <a:p>
          <a:endParaRPr lang="ru-RU"/>
        </a:p>
      </dgm:t>
    </dgm:pt>
    <dgm:pt modelId="{59A305C5-5811-4FDB-9AF9-632592648179}" type="sibTrans" cxnId="{8FA925DB-8D3D-461C-9944-CFE164512BD9}">
      <dgm:prSet/>
      <dgm:spPr/>
      <dgm:t>
        <a:bodyPr/>
        <a:lstStyle/>
        <a:p>
          <a:endParaRPr lang="ru-RU"/>
        </a:p>
      </dgm:t>
    </dgm:pt>
    <dgm:pt modelId="{EC0EA002-A54F-4484-BB67-BBF5CA77CB7A}">
      <dgm:prSet phldrT="[Текст]" custT="1"/>
      <dgm:spPr>
        <a:ln>
          <a:solidFill>
            <a:srgbClr val="00B0F0"/>
          </a:solidFill>
        </a:ln>
      </dgm:spPr>
      <dgm:t>
        <a:bodyPr/>
        <a:lstStyle/>
        <a:p>
          <a:r>
            <a:rPr lang="ru-RU" sz="1600" dirty="0" smtClean="0"/>
            <a:t>Планы ремонтов</a:t>
          </a:r>
          <a:endParaRPr lang="ru-RU" sz="1600" dirty="0"/>
        </a:p>
      </dgm:t>
    </dgm:pt>
    <dgm:pt modelId="{C94371A6-2575-4126-89DF-06BFA118D19A}" type="parTrans" cxnId="{20397DF6-71F0-4A20-91CD-F020C2D0C8A1}">
      <dgm:prSet/>
      <dgm:spPr>
        <a:ln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DC6DDF4E-F96C-4851-85B9-36241504A795}" type="sibTrans" cxnId="{20397DF6-71F0-4A20-91CD-F020C2D0C8A1}">
      <dgm:prSet/>
      <dgm:spPr/>
      <dgm:t>
        <a:bodyPr/>
        <a:lstStyle/>
        <a:p>
          <a:endParaRPr lang="ru-RU"/>
        </a:p>
      </dgm:t>
    </dgm:pt>
    <dgm:pt modelId="{D6B44CB7-1176-4BCE-B37B-8BEADD5A15DE}">
      <dgm:prSet phldrT="[Текст]" custT="1"/>
      <dgm:spPr>
        <a:ln>
          <a:solidFill>
            <a:srgbClr val="00B0F0"/>
          </a:solidFill>
        </a:ln>
      </dgm:spPr>
      <dgm:t>
        <a:bodyPr/>
        <a:lstStyle/>
        <a:p>
          <a:r>
            <a:rPr lang="ru-RU" sz="1600" dirty="0" smtClean="0"/>
            <a:t>Оперативные заявки</a:t>
          </a:r>
          <a:endParaRPr lang="ru-RU" sz="1600" dirty="0"/>
        </a:p>
      </dgm:t>
    </dgm:pt>
    <dgm:pt modelId="{E65A23B7-D088-47EC-A9E7-272FCEA1AD54}" type="parTrans" cxnId="{9B199DC8-A4B2-4AFC-B7B0-8B83944219CE}">
      <dgm:prSet/>
      <dgm:spPr>
        <a:ln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119E5143-40E0-4CA6-9795-90D8C973D8A1}" type="sibTrans" cxnId="{9B199DC8-A4B2-4AFC-B7B0-8B83944219CE}">
      <dgm:prSet/>
      <dgm:spPr/>
      <dgm:t>
        <a:bodyPr/>
        <a:lstStyle/>
        <a:p>
          <a:endParaRPr lang="ru-RU"/>
        </a:p>
      </dgm:t>
    </dgm:pt>
    <dgm:pt modelId="{080B77DF-D053-46EB-8B62-15FC24309340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ru-RU" sz="1400" dirty="0" smtClean="0"/>
            <a:t>Оперативный журнал</a:t>
          </a:r>
          <a:endParaRPr lang="ru-RU" sz="1400" dirty="0"/>
        </a:p>
      </dgm:t>
    </dgm:pt>
    <dgm:pt modelId="{9F335509-CB0B-4967-8A82-B27C3EE21563}" type="parTrans" cxnId="{7FC23BBB-045A-4EF1-ADA4-C470C3FD4FC6}">
      <dgm:prSet/>
      <dgm:spPr>
        <a:ln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9C3941F5-3AFD-49AB-8E95-271F9196BE65}" type="sibTrans" cxnId="{7FC23BBB-045A-4EF1-ADA4-C470C3FD4FC6}">
      <dgm:prSet/>
      <dgm:spPr/>
      <dgm:t>
        <a:bodyPr/>
        <a:lstStyle/>
        <a:p>
          <a:endParaRPr lang="ru-RU"/>
        </a:p>
      </dgm:t>
    </dgm:pt>
    <dgm:pt modelId="{0477C6F6-8B7F-41EF-9B24-EE3FEEECD6D8}" type="pres">
      <dgm:prSet presAssocID="{DAE3F3B9-2595-4D50-9B31-ECDC1F89BC9F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756CECA-52CB-40F6-82EB-EE92D30A980E}" type="pres">
      <dgm:prSet presAssocID="{1EF994FB-3121-49B7-B466-A28245C7A2C0}" presName="root" presStyleCnt="0"/>
      <dgm:spPr/>
    </dgm:pt>
    <dgm:pt modelId="{63DB4E33-1AD1-4CE5-8801-53F61308E5E2}" type="pres">
      <dgm:prSet presAssocID="{1EF994FB-3121-49B7-B466-A28245C7A2C0}" presName="rootComposite" presStyleCnt="0"/>
      <dgm:spPr/>
    </dgm:pt>
    <dgm:pt modelId="{8D1764E6-3C8B-45F8-8381-995517EFEA7D}" type="pres">
      <dgm:prSet presAssocID="{1EF994FB-3121-49B7-B466-A28245C7A2C0}" presName="rootText" presStyleLbl="node1" presStyleIdx="0" presStyleCnt="1" custScaleY="87381" custLinFactNeighborY="23379"/>
      <dgm:spPr/>
      <dgm:t>
        <a:bodyPr/>
        <a:lstStyle/>
        <a:p>
          <a:endParaRPr lang="ru-RU"/>
        </a:p>
      </dgm:t>
    </dgm:pt>
    <dgm:pt modelId="{261DE619-B7B6-46E7-8D74-734357F4A6F9}" type="pres">
      <dgm:prSet presAssocID="{1EF994FB-3121-49B7-B466-A28245C7A2C0}" presName="rootConnector" presStyleLbl="node1" presStyleIdx="0" presStyleCnt="1"/>
      <dgm:spPr/>
      <dgm:t>
        <a:bodyPr/>
        <a:lstStyle/>
        <a:p>
          <a:endParaRPr lang="ru-RU"/>
        </a:p>
      </dgm:t>
    </dgm:pt>
    <dgm:pt modelId="{87C8AEDB-CD5C-459F-BB18-9240F8D882FF}" type="pres">
      <dgm:prSet presAssocID="{1EF994FB-3121-49B7-B466-A28245C7A2C0}" presName="childShape" presStyleCnt="0"/>
      <dgm:spPr/>
    </dgm:pt>
    <dgm:pt modelId="{B582F178-9D2E-43FD-85E7-C386A0B1DC0E}" type="pres">
      <dgm:prSet presAssocID="{C94371A6-2575-4126-89DF-06BFA118D19A}" presName="Name13" presStyleLbl="parChTrans1D2" presStyleIdx="0" presStyleCnt="3"/>
      <dgm:spPr/>
      <dgm:t>
        <a:bodyPr/>
        <a:lstStyle/>
        <a:p>
          <a:endParaRPr lang="ru-RU"/>
        </a:p>
      </dgm:t>
    </dgm:pt>
    <dgm:pt modelId="{4FF44F26-803E-4922-92FF-AF3668FC5395}" type="pres">
      <dgm:prSet presAssocID="{EC0EA002-A54F-4484-BB67-BBF5CA77CB7A}" presName="childText" presStyleLbl="bgAcc1" presStyleIdx="0" presStyleCnt="3" custScaleY="163972" custLinFactNeighborY="14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D7FC6-7944-4665-A486-479B654B9C93}" type="pres">
      <dgm:prSet presAssocID="{E65A23B7-D088-47EC-A9E7-272FCEA1AD54}" presName="Name13" presStyleLbl="parChTrans1D2" presStyleIdx="1" presStyleCnt="3"/>
      <dgm:spPr/>
      <dgm:t>
        <a:bodyPr/>
        <a:lstStyle/>
        <a:p>
          <a:endParaRPr lang="ru-RU"/>
        </a:p>
      </dgm:t>
    </dgm:pt>
    <dgm:pt modelId="{B6992CC4-DE64-4E0B-9851-8BBE545CB034}" type="pres">
      <dgm:prSet presAssocID="{D6B44CB7-1176-4BCE-B37B-8BEADD5A15DE}" presName="childText" presStyleLbl="bgAcc1" presStyleIdx="1" presStyleCnt="3" custScaleY="144748" custLinFactNeighborY="8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721A12-6FB7-4DD1-AAC7-F0682768FFB4}" type="pres">
      <dgm:prSet presAssocID="{9F335509-CB0B-4967-8A82-B27C3EE21563}" presName="Name13" presStyleLbl="parChTrans1D2" presStyleIdx="2" presStyleCnt="3"/>
      <dgm:spPr/>
      <dgm:t>
        <a:bodyPr/>
        <a:lstStyle/>
        <a:p>
          <a:endParaRPr lang="ru-RU"/>
        </a:p>
      </dgm:t>
    </dgm:pt>
    <dgm:pt modelId="{462012D1-1FF3-4924-BBFF-3563FC7C9BF2}" type="pres">
      <dgm:prSet presAssocID="{080B77DF-D053-46EB-8B62-15FC24309340}" presName="childText" presStyleLbl="bgAcc1" presStyleIdx="2" presStyleCnt="3" custScaleY="130391" custLinFactNeighborX="0" custLinFactNeighborY="35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C23BBB-045A-4EF1-ADA4-C470C3FD4FC6}" srcId="{1EF994FB-3121-49B7-B466-A28245C7A2C0}" destId="{080B77DF-D053-46EB-8B62-15FC24309340}" srcOrd="2" destOrd="0" parTransId="{9F335509-CB0B-4967-8A82-B27C3EE21563}" sibTransId="{9C3941F5-3AFD-49AB-8E95-271F9196BE65}"/>
    <dgm:cxn modelId="{A0F7B8F9-939B-4E7A-AA53-768E4CBC604D}" type="presOf" srcId="{1EF994FB-3121-49B7-B466-A28245C7A2C0}" destId="{261DE619-B7B6-46E7-8D74-734357F4A6F9}" srcOrd="1" destOrd="0" presId="urn:microsoft.com/office/officeart/2005/8/layout/hierarchy3"/>
    <dgm:cxn modelId="{238F2BE7-64CF-4A5A-87D9-65E41D28FB53}" type="presOf" srcId="{1EF994FB-3121-49B7-B466-A28245C7A2C0}" destId="{8D1764E6-3C8B-45F8-8381-995517EFEA7D}" srcOrd="0" destOrd="0" presId="urn:microsoft.com/office/officeart/2005/8/layout/hierarchy3"/>
    <dgm:cxn modelId="{87628D77-BEFD-4BF8-959A-5A68B877EDED}" type="presOf" srcId="{D6B44CB7-1176-4BCE-B37B-8BEADD5A15DE}" destId="{B6992CC4-DE64-4E0B-9851-8BBE545CB034}" srcOrd="0" destOrd="0" presId="urn:microsoft.com/office/officeart/2005/8/layout/hierarchy3"/>
    <dgm:cxn modelId="{8FA925DB-8D3D-461C-9944-CFE164512BD9}" srcId="{DAE3F3B9-2595-4D50-9B31-ECDC1F89BC9F}" destId="{1EF994FB-3121-49B7-B466-A28245C7A2C0}" srcOrd="0" destOrd="0" parTransId="{DBE7E6A8-D735-45A5-814A-9BB41C3BEDD9}" sibTransId="{59A305C5-5811-4FDB-9AF9-632592648179}"/>
    <dgm:cxn modelId="{9B199DC8-A4B2-4AFC-B7B0-8B83944219CE}" srcId="{1EF994FB-3121-49B7-B466-A28245C7A2C0}" destId="{D6B44CB7-1176-4BCE-B37B-8BEADD5A15DE}" srcOrd="1" destOrd="0" parTransId="{E65A23B7-D088-47EC-A9E7-272FCEA1AD54}" sibTransId="{119E5143-40E0-4CA6-9795-90D8C973D8A1}"/>
    <dgm:cxn modelId="{20397DF6-71F0-4A20-91CD-F020C2D0C8A1}" srcId="{1EF994FB-3121-49B7-B466-A28245C7A2C0}" destId="{EC0EA002-A54F-4484-BB67-BBF5CA77CB7A}" srcOrd="0" destOrd="0" parTransId="{C94371A6-2575-4126-89DF-06BFA118D19A}" sibTransId="{DC6DDF4E-F96C-4851-85B9-36241504A795}"/>
    <dgm:cxn modelId="{15137890-49B3-49BA-9EA2-3B6F56239563}" type="presOf" srcId="{E65A23B7-D088-47EC-A9E7-272FCEA1AD54}" destId="{FA1D7FC6-7944-4665-A486-479B654B9C93}" srcOrd="0" destOrd="0" presId="urn:microsoft.com/office/officeart/2005/8/layout/hierarchy3"/>
    <dgm:cxn modelId="{C2862C8C-C1ED-40CC-ACBA-20EB897F144E}" type="presOf" srcId="{DAE3F3B9-2595-4D50-9B31-ECDC1F89BC9F}" destId="{0477C6F6-8B7F-41EF-9B24-EE3FEEECD6D8}" srcOrd="0" destOrd="0" presId="urn:microsoft.com/office/officeart/2005/8/layout/hierarchy3"/>
    <dgm:cxn modelId="{03DB9621-ADBA-4E75-8736-0CB32A03A0B4}" type="presOf" srcId="{080B77DF-D053-46EB-8B62-15FC24309340}" destId="{462012D1-1FF3-4924-BBFF-3563FC7C9BF2}" srcOrd="0" destOrd="0" presId="urn:microsoft.com/office/officeart/2005/8/layout/hierarchy3"/>
    <dgm:cxn modelId="{6F52841B-7ECA-45B1-8CDD-FDC0AB445938}" type="presOf" srcId="{C94371A6-2575-4126-89DF-06BFA118D19A}" destId="{B582F178-9D2E-43FD-85E7-C386A0B1DC0E}" srcOrd="0" destOrd="0" presId="urn:microsoft.com/office/officeart/2005/8/layout/hierarchy3"/>
    <dgm:cxn modelId="{562F68BD-3416-4D33-B0C8-EE7E828F010A}" type="presOf" srcId="{9F335509-CB0B-4967-8A82-B27C3EE21563}" destId="{C9721A12-6FB7-4DD1-AAC7-F0682768FFB4}" srcOrd="0" destOrd="0" presId="urn:microsoft.com/office/officeart/2005/8/layout/hierarchy3"/>
    <dgm:cxn modelId="{766D449D-CA4B-40E0-B9EB-32B29519AC52}" type="presOf" srcId="{EC0EA002-A54F-4484-BB67-BBF5CA77CB7A}" destId="{4FF44F26-803E-4922-92FF-AF3668FC5395}" srcOrd="0" destOrd="0" presId="urn:microsoft.com/office/officeart/2005/8/layout/hierarchy3"/>
    <dgm:cxn modelId="{F239F935-0C9B-409F-B80D-1A2227D73521}" type="presParOf" srcId="{0477C6F6-8B7F-41EF-9B24-EE3FEEECD6D8}" destId="{8756CECA-52CB-40F6-82EB-EE92D30A980E}" srcOrd="0" destOrd="0" presId="urn:microsoft.com/office/officeart/2005/8/layout/hierarchy3"/>
    <dgm:cxn modelId="{D00A4398-7A70-4732-AD4A-395FD50D97CE}" type="presParOf" srcId="{8756CECA-52CB-40F6-82EB-EE92D30A980E}" destId="{63DB4E33-1AD1-4CE5-8801-53F61308E5E2}" srcOrd="0" destOrd="0" presId="urn:microsoft.com/office/officeart/2005/8/layout/hierarchy3"/>
    <dgm:cxn modelId="{924D28BA-E005-457B-A36B-A9F7CF5AB3A6}" type="presParOf" srcId="{63DB4E33-1AD1-4CE5-8801-53F61308E5E2}" destId="{8D1764E6-3C8B-45F8-8381-995517EFEA7D}" srcOrd="0" destOrd="0" presId="urn:microsoft.com/office/officeart/2005/8/layout/hierarchy3"/>
    <dgm:cxn modelId="{C1379C69-53DA-4223-B0A6-CE2747C4BA5E}" type="presParOf" srcId="{63DB4E33-1AD1-4CE5-8801-53F61308E5E2}" destId="{261DE619-B7B6-46E7-8D74-734357F4A6F9}" srcOrd="1" destOrd="0" presId="urn:microsoft.com/office/officeart/2005/8/layout/hierarchy3"/>
    <dgm:cxn modelId="{7BE16C60-7E7E-4B0D-A49B-7B00145A0255}" type="presParOf" srcId="{8756CECA-52CB-40F6-82EB-EE92D30A980E}" destId="{87C8AEDB-CD5C-459F-BB18-9240F8D882FF}" srcOrd="1" destOrd="0" presId="urn:microsoft.com/office/officeart/2005/8/layout/hierarchy3"/>
    <dgm:cxn modelId="{114E2BB5-AF70-4DA7-AD85-669D68EB88D8}" type="presParOf" srcId="{87C8AEDB-CD5C-459F-BB18-9240F8D882FF}" destId="{B582F178-9D2E-43FD-85E7-C386A0B1DC0E}" srcOrd="0" destOrd="0" presId="urn:microsoft.com/office/officeart/2005/8/layout/hierarchy3"/>
    <dgm:cxn modelId="{5ADC9543-8469-4A87-875D-3474D82AC0A8}" type="presParOf" srcId="{87C8AEDB-CD5C-459F-BB18-9240F8D882FF}" destId="{4FF44F26-803E-4922-92FF-AF3668FC5395}" srcOrd="1" destOrd="0" presId="urn:microsoft.com/office/officeart/2005/8/layout/hierarchy3"/>
    <dgm:cxn modelId="{86050FF4-1807-490E-8AF3-FE8ED6716F7D}" type="presParOf" srcId="{87C8AEDB-CD5C-459F-BB18-9240F8D882FF}" destId="{FA1D7FC6-7944-4665-A486-479B654B9C93}" srcOrd="2" destOrd="0" presId="urn:microsoft.com/office/officeart/2005/8/layout/hierarchy3"/>
    <dgm:cxn modelId="{D13F9DBA-2B06-4AE5-BC56-0BD30D79173E}" type="presParOf" srcId="{87C8AEDB-CD5C-459F-BB18-9240F8D882FF}" destId="{B6992CC4-DE64-4E0B-9851-8BBE545CB034}" srcOrd="3" destOrd="0" presId="urn:microsoft.com/office/officeart/2005/8/layout/hierarchy3"/>
    <dgm:cxn modelId="{E76D5E3B-89D1-4401-A99B-A0B8729FD555}" type="presParOf" srcId="{87C8AEDB-CD5C-459F-BB18-9240F8D882FF}" destId="{C9721A12-6FB7-4DD1-AAC7-F0682768FFB4}" srcOrd="4" destOrd="0" presId="urn:microsoft.com/office/officeart/2005/8/layout/hierarchy3"/>
    <dgm:cxn modelId="{69582B62-8E83-4D5D-837F-CB969CAFD078}" type="presParOf" srcId="{87C8AEDB-CD5C-459F-BB18-9240F8D882FF}" destId="{462012D1-1FF3-4924-BBFF-3563FC7C9BF2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E3F3B9-2595-4D50-9B31-ECDC1F89BC9F}" type="doc">
      <dgm:prSet loTypeId="urn:microsoft.com/office/officeart/2005/8/layout/hierarchy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F994FB-3121-49B7-B466-A28245C7A2C0}">
      <dgm:prSet phldrT="[Текст]"/>
      <dgm:spPr/>
      <dgm:t>
        <a:bodyPr/>
        <a:lstStyle/>
        <a:p>
          <a:r>
            <a:rPr lang="ru-RU" dirty="0" smtClean="0"/>
            <a:t>БД оборудования</a:t>
          </a:r>
          <a:endParaRPr lang="ru-RU" dirty="0"/>
        </a:p>
      </dgm:t>
    </dgm:pt>
    <dgm:pt modelId="{DBE7E6A8-D735-45A5-814A-9BB41C3BEDD9}" type="parTrans" cxnId="{8FA925DB-8D3D-461C-9944-CFE164512BD9}">
      <dgm:prSet/>
      <dgm:spPr/>
      <dgm:t>
        <a:bodyPr/>
        <a:lstStyle/>
        <a:p>
          <a:endParaRPr lang="ru-RU"/>
        </a:p>
      </dgm:t>
    </dgm:pt>
    <dgm:pt modelId="{59A305C5-5811-4FDB-9AF9-632592648179}" type="sibTrans" cxnId="{8FA925DB-8D3D-461C-9944-CFE164512BD9}">
      <dgm:prSet/>
      <dgm:spPr/>
      <dgm:t>
        <a:bodyPr/>
        <a:lstStyle/>
        <a:p>
          <a:endParaRPr lang="ru-RU"/>
        </a:p>
      </dgm:t>
    </dgm:pt>
    <dgm:pt modelId="{EC0EA002-A54F-4484-BB67-BBF5CA77CB7A}">
      <dgm:prSet phldrT="[Текст]" custT="1"/>
      <dgm:spPr/>
      <dgm:t>
        <a:bodyPr/>
        <a:lstStyle/>
        <a:p>
          <a:r>
            <a:rPr lang="ru-RU" sz="1600" dirty="0" smtClean="0"/>
            <a:t>Система управления активами (EAM, ТОРО, </a:t>
          </a:r>
          <a:r>
            <a:rPr lang="ru-RU" sz="1600" dirty="0" err="1" smtClean="0"/>
            <a:t>ТОиР</a:t>
          </a:r>
          <a:r>
            <a:rPr lang="ru-RU" sz="1600" dirty="0" smtClean="0"/>
            <a:t>)</a:t>
          </a:r>
        </a:p>
      </dgm:t>
    </dgm:pt>
    <dgm:pt modelId="{C94371A6-2575-4126-89DF-06BFA118D19A}" type="parTrans" cxnId="{20397DF6-71F0-4A20-91CD-F020C2D0C8A1}">
      <dgm:prSet/>
      <dgm:spPr/>
      <dgm:t>
        <a:bodyPr/>
        <a:lstStyle/>
        <a:p>
          <a:endParaRPr lang="ru-RU"/>
        </a:p>
      </dgm:t>
    </dgm:pt>
    <dgm:pt modelId="{DC6DDF4E-F96C-4851-85B9-36241504A795}" type="sibTrans" cxnId="{20397DF6-71F0-4A20-91CD-F020C2D0C8A1}">
      <dgm:prSet/>
      <dgm:spPr/>
      <dgm:t>
        <a:bodyPr/>
        <a:lstStyle/>
        <a:p>
          <a:endParaRPr lang="ru-RU"/>
        </a:p>
      </dgm:t>
    </dgm:pt>
    <dgm:pt modelId="{D6B44CB7-1176-4BCE-B37B-8BEADD5A15DE}">
      <dgm:prSet phldrT="[Текст]" custT="1"/>
      <dgm:spPr/>
      <dgm:t>
        <a:bodyPr/>
        <a:lstStyle/>
        <a:p>
          <a:r>
            <a:rPr lang="ru-RU" sz="1600" dirty="0" smtClean="0"/>
            <a:t>ОИК (СК</a:t>
          </a:r>
          <a:r>
            <a:rPr lang="en-US" sz="1600" dirty="0" smtClean="0"/>
            <a:t> </a:t>
          </a:r>
          <a:r>
            <a:rPr lang="ru-RU" sz="1600" dirty="0" smtClean="0"/>
            <a:t>2007, </a:t>
          </a:r>
          <a:r>
            <a:rPr lang="en-US" sz="1600" dirty="0" smtClean="0"/>
            <a:t>PSI</a:t>
          </a:r>
          <a:r>
            <a:rPr lang="ru-RU" sz="1600" dirty="0" smtClean="0"/>
            <a:t>, </a:t>
          </a:r>
          <a:r>
            <a:rPr lang="en-US" sz="1600" dirty="0" err="1" smtClean="0"/>
            <a:t>PowerOn</a:t>
          </a:r>
          <a:r>
            <a:rPr lang="en-US" sz="1600" dirty="0" smtClean="0"/>
            <a:t> Fusion</a:t>
          </a:r>
          <a:r>
            <a:rPr lang="ru-RU" sz="1600" dirty="0" smtClean="0"/>
            <a:t>)</a:t>
          </a:r>
          <a:endParaRPr lang="ru-RU" sz="1600" dirty="0"/>
        </a:p>
      </dgm:t>
    </dgm:pt>
    <dgm:pt modelId="{E65A23B7-D088-47EC-A9E7-272FCEA1AD54}" type="parTrans" cxnId="{9B199DC8-A4B2-4AFC-B7B0-8B83944219CE}">
      <dgm:prSet/>
      <dgm:spPr/>
      <dgm:t>
        <a:bodyPr/>
        <a:lstStyle/>
        <a:p>
          <a:endParaRPr lang="ru-RU"/>
        </a:p>
      </dgm:t>
    </dgm:pt>
    <dgm:pt modelId="{119E5143-40E0-4CA6-9795-90D8C973D8A1}" type="sibTrans" cxnId="{9B199DC8-A4B2-4AFC-B7B0-8B83944219CE}">
      <dgm:prSet/>
      <dgm:spPr/>
      <dgm:t>
        <a:bodyPr/>
        <a:lstStyle/>
        <a:p>
          <a:endParaRPr lang="ru-RU"/>
        </a:p>
      </dgm:t>
    </dgm:pt>
    <dgm:pt modelId="{080B77DF-D053-46EB-8B62-15FC24309340}">
      <dgm:prSet custT="1"/>
      <dgm:spPr/>
      <dgm:t>
        <a:bodyPr/>
        <a:lstStyle/>
        <a:p>
          <a:r>
            <a:rPr lang="ru-RU" sz="1600" dirty="0" smtClean="0"/>
            <a:t>ПК Аварийность (</a:t>
          </a:r>
          <a:r>
            <a:rPr lang="ru-RU" sz="1600" dirty="0" err="1" smtClean="0"/>
            <a:t>Россети</a:t>
          </a:r>
          <a:r>
            <a:rPr lang="ru-RU" sz="1600" dirty="0" smtClean="0"/>
            <a:t>)</a:t>
          </a:r>
          <a:endParaRPr lang="ru-RU" sz="1600" dirty="0"/>
        </a:p>
      </dgm:t>
    </dgm:pt>
    <dgm:pt modelId="{9C3941F5-3AFD-49AB-8E95-271F9196BE65}" type="sibTrans" cxnId="{7FC23BBB-045A-4EF1-ADA4-C470C3FD4FC6}">
      <dgm:prSet/>
      <dgm:spPr/>
      <dgm:t>
        <a:bodyPr/>
        <a:lstStyle/>
        <a:p>
          <a:endParaRPr lang="ru-RU"/>
        </a:p>
      </dgm:t>
    </dgm:pt>
    <dgm:pt modelId="{9F335509-CB0B-4967-8A82-B27C3EE21563}" type="parTrans" cxnId="{7FC23BBB-045A-4EF1-ADA4-C470C3FD4FC6}">
      <dgm:prSet/>
      <dgm:spPr/>
      <dgm:t>
        <a:bodyPr/>
        <a:lstStyle/>
        <a:p>
          <a:endParaRPr lang="ru-RU"/>
        </a:p>
      </dgm:t>
    </dgm:pt>
    <dgm:pt modelId="{0477C6F6-8B7F-41EF-9B24-EE3FEEECD6D8}" type="pres">
      <dgm:prSet presAssocID="{DAE3F3B9-2595-4D50-9B31-ECDC1F89BC9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756CECA-52CB-40F6-82EB-EE92D30A980E}" type="pres">
      <dgm:prSet presAssocID="{1EF994FB-3121-49B7-B466-A28245C7A2C0}" presName="root" presStyleCnt="0"/>
      <dgm:spPr/>
    </dgm:pt>
    <dgm:pt modelId="{63DB4E33-1AD1-4CE5-8801-53F61308E5E2}" type="pres">
      <dgm:prSet presAssocID="{1EF994FB-3121-49B7-B466-A28245C7A2C0}" presName="rootComposite" presStyleCnt="0"/>
      <dgm:spPr/>
    </dgm:pt>
    <dgm:pt modelId="{8D1764E6-3C8B-45F8-8381-995517EFEA7D}" type="pres">
      <dgm:prSet presAssocID="{1EF994FB-3121-49B7-B466-A28245C7A2C0}" presName="rootText" presStyleLbl="node1" presStyleIdx="0" presStyleCnt="1" custScaleX="96426" custScaleY="82472" custLinFactNeighborX="-4660" custLinFactNeighborY="21264"/>
      <dgm:spPr/>
      <dgm:t>
        <a:bodyPr/>
        <a:lstStyle/>
        <a:p>
          <a:endParaRPr lang="ru-RU"/>
        </a:p>
      </dgm:t>
    </dgm:pt>
    <dgm:pt modelId="{261DE619-B7B6-46E7-8D74-734357F4A6F9}" type="pres">
      <dgm:prSet presAssocID="{1EF994FB-3121-49B7-B466-A28245C7A2C0}" presName="rootConnector" presStyleLbl="node1" presStyleIdx="0" presStyleCnt="1"/>
      <dgm:spPr/>
      <dgm:t>
        <a:bodyPr/>
        <a:lstStyle/>
        <a:p>
          <a:endParaRPr lang="ru-RU"/>
        </a:p>
      </dgm:t>
    </dgm:pt>
    <dgm:pt modelId="{87C8AEDB-CD5C-459F-BB18-9240F8D882FF}" type="pres">
      <dgm:prSet presAssocID="{1EF994FB-3121-49B7-B466-A28245C7A2C0}" presName="childShape" presStyleCnt="0"/>
      <dgm:spPr/>
    </dgm:pt>
    <dgm:pt modelId="{B582F178-9D2E-43FD-85E7-C386A0B1DC0E}" type="pres">
      <dgm:prSet presAssocID="{C94371A6-2575-4126-89DF-06BFA118D19A}" presName="Name13" presStyleLbl="parChTrans1D2" presStyleIdx="0" presStyleCnt="3"/>
      <dgm:spPr/>
      <dgm:t>
        <a:bodyPr/>
        <a:lstStyle/>
        <a:p>
          <a:endParaRPr lang="ru-RU"/>
        </a:p>
      </dgm:t>
    </dgm:pt>
    <dgm:pt modelId="{4FF44F26-803E-4922-92FF-AF3668FC5395}" type="pres">
      <dgm:prSet presAssocID="{EC0EA002-A54F-4484-BB67-BBF5CA77CB7A}" presName="childText" presStyleLbl="bgAcc1" presStyleIdx="0" presStyleCnt="3" custScaleX="96440" custScaleY="169770" custLinFactNeighborX="-7252" custLinFactNeighborY="12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D7FC6-7944-4665-A486-479B654B9C93}" type="pres">
      <dgm:prSet presAssocID="{E65A23B7-D088-47EC-A9E7-272FCEA1AD54}" presName="Name13" presStyleLbl="parChTrans1D2" presStyleIdx="1" presStyleCnt="3"/>
      <dgm:spPr/>
      <dgm:t>
        <a:bodyPr/>
        <a:lstStyle/>
        <a:p>
          <a:endParaRPr lang="ru-RU"/>
        </a:p>
      </dgm:t>
    </dgm:pt>
    <dgm:pt modelId="{B6992CC4-DE64-4E0B-9851-8BBE545CB034}" type="pres">
      <dgm:prSet presAssocID="{D6B44CB7-1176-4BCE-B37B-8BEADD5A15DE}" presName="childText" presStyleLbl="bgAcc1" presStyleIdx="1" presStyleCnt="3" custScaleX="96698" custScaleY="143789" custLinFactNeighborX="-7542" custLinFactNeighborY="6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721A12-6FB7-4DD1-AAC7-F0682768FFB4}" type="pres">
      <dgm:prSet presAssocID="{9F335509-CB0B-4967-8A82-B27C3EE21563}" presName="Name13" presStyleLbl="parChTrans1D2" presStyleIdx="2" presStyleCnt="3"/>
      <dgm:spPr/>
      <dgm:t>
        <a:bodyPr/>
        <a:lstStyle/>
        <a:p>
          <a:endParaRPr lang="ru-RU"/>
        </a:p>
      </dgm:t>
    </dgm:pt>
    <dgm:pt modelId="{462012D1-1FF3-4924-BBFF-3563FC7C9BF2}" type="pres">
      <dgm:prSet presAssocID="{080B77DF-D053-46EB-8B62-15FC24309340}" presName="childText" presStyleLbl="bgAcc1" presStyleIdx="2" presStyleCnt="3" custScaleX="95018" custScaleY="132680" custLinFactNeighborX="-6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C23BBB-045A-4EF1-ADA4-C470C3FD4FC6}" srcId="{1EF994FB-3121-49B7-B466-A28245C7A2C0}" destId="{080B77DF-D053-46EB-8B62-15FC24309340}" srcOrd="2" destOrd="0" parTransId="{9F335509-CB0B-4967-8A82-B27C3EE21563}" sibTransId="{9C3941F5-3AFD-49AB-8E95-271F9196BE65}"/>
    <dgm:cxn modelId="{87CF807B-AF5E-4446-8339-1EEA18062B00}" type="presOf" srcId="{9F335509-CB0B-4967-8A82-B27C3EE21563}" destId="{C9721A12-6FB7-4DD1-AAC7-F0682768FFB4}" srcOrd="0" destOrd="0" presId="urn:microsoft.com/office/officeart/2005/8/layout/hierarchy3"/>
    <dgm:cxn modelId="{F0794D84-58B5-48AD-8E8F-AB8D3083B38B}" type="presOf" srcId="{C94371A6-2575-4126-89DF-06BFA118D19A}" destId="{B582F178-9D2E-43FD-85E7-C386A0B1DC0E}" srcOrd="0" destOrd="0" presId="urn:microsoft.com/office/officeart/2005/8/layout/hierarchy3"/>
    <dgm:cxn modelId="{BAFCE6AA-4E89-4260-A187-ACA2C1FF09FC}" type="presOf" srcId="{D6B44CB7-1176-4BCE-B37B-8BEADD5A15DE}" destId="{B6992CC4-DE64-4E0B-9851-8BBE545CB034}" srcOrd="0" destOrd="0" presId="urn:microsoft.com/office/officeart/2005/8/layout/hierarchy3"/>
    <dgm:cxn modelId="{60626217-2BEB-4FFC-9E5C-C8A405641BBB}" type="presOf" srcId="{DAE3F3B9-2595-4D50-9B31-ECDC1F89BC9F}" destId="{0477C6F6-8B7F-41EF-9B24-EE3FEEECD6D8}" srcOrd="0" destOrd="0" presId="urn:microsoft.com/office/officeart/2005/8/layout/hierarchy3"/>
    <dgm:cxn modelId="{20397DF6-71F0-4A20-91CD-F020C2D0C8A1}" srcId="{1EF994FB-3121-49B7-B466-A28245C7A2C0}" destId="{EC0EA002-A54F-4484-BB67-BBF5CA77CB7A}" srcOrd="0" destOrd="0" parTransId="{C94371A6-2575-4126-89DF-06BFA118D19A}" sibTransId="{DC6DDF4E-F96C-4851-85B9-36241504A795}"/>
    <dgm:cxn modelId="{33F25CF3-B1F0-481A-80B0-D481A3AC7EB6}" type="presOf" srcId="{1EF994FB-3121-49B7-B466-A28245C7A2C0}" destId="{261DE619-B7B6-46E7-8D74-734357F4A6F9}" srcOrd="1" destOrd="0" presId="urn:microsoft.com/office/officeart/2005/8/layout/hierarchy3"/>
    <dgm:cxn modelId="{6FE8EA65-209B-4CCE-9BB0-4D8ED720492F}" type="presOf" srcId="{E65A23B7-D088-47EC-A9E7-272FCEA1AD54}" destId="{FA1D7FC6-7944-4665-A486-479B654B9C93}" srcOrd="0" destOrd="0" presId="urn:microsoft.com/office/officeart/2005/8/layout/hierarchy3"/>
    <dgm:cxn modelId="{BECF6FC9-207C-429B-85D1-970B4AE3B3C9}" type="presOf" srcId="{1EF994FB-3121-49B7-B466-A28245C7A2C0}" destId="{8D1764E6-3C8B-45F8-8381-995517EFEA7D}" srcOrd="0" destOrd="0" presId="urn:microsoft.com/office/officeart/2005/8/layout/hierarchy3"/>
    <dgm:cxn modelId="{8FA925DB-8D3D-461C-9944-CFE164512BD9}" srcId="{DAE3F3B9-2595-4D50-9B31-ECDC1F89BC9F}" destId="{1EF994FB-3121-49B7-B466-A28245C7A2C0}" srcOrd="0" destOrd="0" parTransId="{DBE7E6A8-D735-45A5-814A-9BB41C3BEDD9}" sibTransId="{59A305C5-5811-4FDB-9AF9-632592648179}"/>
    <dgm:cxn modelId="{391FFB2C-7D7B-4D27-8561-F71B915A33C6}" type="presOf" srcId="{EC0EA002-A54F-4484-BB67-BBF5CA77CB7A}" destId="{4FF44F26-803E-4922-92FF-AF3668FC5395}" srcOrd="0" destOrd="0" presId="urn:microsoft.com/office/officeart/2005/8/layout/hierarchy3"/>
    <dgm:cxn modelId="{9B199DC8-A4B2-4AFC-B7B0-8B83944219CE}" srcId="{1EF994FB-3121-49B7-B466-A28245C7A2C0}" destId="{D6B44CB7-1176-4BCE-B37B-8BEADD5A15DE}" srcOrd="1" destOrd="0" parTransId="{E65A23B7-D088-47EC-A9E7-272FCEA1AD54}" sibTransId="{119E5143-40E0-4CA6-9795-90D8C973D8A1}"/>
    <dgm:cxn modelId="{896D158C-BF2E-4041-8AC8-AEBFFF41B62C}" type="presOf" srcId="{080B77DF-D053-46EB-8B62-15FC24309340}" destId="{462012D1-1FF3-4924-BBFF-3563FC7C9BF2}" srcOrd="0" destOrd="0" presId="urn:microsoft.com/office/officeart/2005/8/layout/hierarchy3"/>
    <dgm:cxn modelId="{97230BF6-3C5D-4020-B79A-190AEFF57C25}" type="presParOf" srcId="{0477C6F6-8B7F-41EF-9B24-EE3FEEECD6D8}" destId="{8756CECA-52CB-40F6-82EB-EE92D30A980E}" srcOrd="0" destOrd="0" presId="urn:microsoft.com/office/officeart/2005/8/layout/hierarchy3"/>
    <dgm:cxn modelId="{4DC831A6-27BD-4B3D-8709-A9F409AB340C}" type="presParOf" srcId="{8756CECA-52CB-40F6-82EB-EE92D30A980E}" destId="{63DB4E33-1AD1-4CE5-8801-53F61308E5E2}" srcOrd="0" destOrd="0" presId="urn:microsoft.com/office/officeart/2005/8/layout/hierarchy3"/>
    <dgm:cxn modelId="{46CF8A86-CEAF-448F-9279-5132F07D19FD}" type="presParOf" srcId="{63DB4E33-1AD1-4CE5-8801-53F61308E5E2}" destId="{8D1764E6-3C8B-45F8-8381-995517EFEA7D}" srcOrd="0" destOrd="0" presId="urn:microsoft.com/office/officeart/2005/8/layout/hierarchy3"/>
    <dgm:cxn modelId="{450A25C3-9BF0-478B-8931-F2D3340E66DD}" type="presParOf" srcId="{63DB4E33-1AD1-4CE5-8801-53F61308E5E2}" destId="{261DE619-B7B6-46E7-8D74-734357F4A6F9}" srcOrd="1" destOrd="0" presId="urn:microsoft.com/office/officeart/2005/8/layout/hierarchy3"/>
    <dgm:cxn modelId="{FCAAF9C3-0665-476E-B763-284E2D8245AF}" type="presParOf" srcId="{8756CECA-52CB-40F6-82EB-EE92D30A980E}" destId="{87C8AEDB-CD5C-459F-BB18-9240F8D882FF}" srcOrd="1" destOrd="0" presId="urn:microsoft.com/office/officeart/2005/8/layout/hierarchy3"/>
    <dgm:cxn modelId="{C6942194-F162-42A2-B89F-ECE553054063}" type="presParOf" srcId="{87C8AEDB-CD5C-459F-BB18-9240F8D882FF}" destId="{B582F178-9D2E-43FD-85E7-C386A0B1DC0E}" srcOrd="0" destOrd="0" presId="urn:microsoft.com/office/officeart/2005/8/layout/hierarchy3"/>
    <dgm:cxn modelId="{F3FCD36F-EC0D-4DBD-9F57-A7AB3A0741F4}" type="presParOf" srcId="{87C8AEDB-CD5C-459F-BB18-9240F8D882FF}" destId="{4FF44F26-803E-4922-92FF-AF3668FC5395}" srcOrd="1" destOrd="0" presId="urn:microsoft.com/office/officeart/2005/8/layout/hierarchy3"/>
    <dgm:cxn modelId="{56CFDC23-B4CF-4103-B6A2-F59A539E4015}" type="presParOf" srcId="{87C8AEDB-CD5C-459F-BB18-9240F8D882FF}" destId="{FA1D7FC6-7944-4665-A486-479B654B9C93}" srcOrd="2" destOrd="0" presId="urn:microsoft.com/office/officeart/2005/8/layout/hierarchy3"/>
    <dgm:cxn modelId="{9004F595-352D-4276-9E0F-C33C31110FEC}" type="presParOf" srcId="{87C8AEDB-CD5C-459F-BB18-9240F8D882FF}" destId="{B6992CC4-DE64-4E0B-9851-8BBE545CB034}" srcOrd="3" destOrd="0" presId="urn:microsoft.com/office/officeart/2005/8/layout/hierarchy3"/>
    <dgm:cxn modelId="{F4B95622-79D5-4805-AC53-9B4555D0256D}" type="presParOf" srcId="{87C8AEDB-CD5C-459F-BB18-9240F8D882FF}" destId="{C9721A12-6FB7-4DD1-AAC7-F0682768FFB4}" srcOrd="4" destOrd="0" presId="urn:microsoft.com/office/officeart/2005/8/layout/hierarchy3"/>
    <dgm:cxn modelId="{E12F610E-6FD2-4A87-8A0F-4741433790FE}" type="presParOf" srcId="{87C8AEDB-CD5C-459F-BB18-9240F8D882FF}" destId="{462012D1-1FF3-4924-BBFF-3563FC7C9BF2}" srcOrd="5" destOrd="0" presId="urn:microsoft.com/office/officeart/2005/8/layout/hierarchy3"/>
  </dgm:cxnLst>
  <dgm:bg/>
  <dgm:whole>
    <a:ln>
      <a:noFill/>
      <a:prstDash val="lgDash"/>
    </a:ln>
  </dgm:whole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764E6-3C8B-45F8-8381-995517EFEA7D}">
      <dsp:nvSpPr>
        <dsp:cNvPr id="0" name=""/>
        <dsp:cNvSpPr/>
      </dsp:nvSpPr>
      <dsp:spPr>
        <a:xfrm>
          <a:off x="19629" y="220559"/>
          <a:ext cx="1875081" cy="819232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БД оборудования</a:t>
          </a:r>
          <a:endParaRPr lang="ru-RU" sz="2000" kern="1200" dirty="0"/>
        </a:p>
      </dsp:txBody>
      <dsp:txXfrm>
        <a:off x="43623" y="244553"/>
        <a:ext cx="1827093" cy="771244"/>
      </dsp:txXfrm>
    </dsp:sp>
    <dsp:sp modelId="{B582F178-9D2E-43FD-85E7-C386A0B1DC0E}">
      <dsp:nvSpPr>
        <dsp:cNvPr id="0" name=""/>
        <dsp:cNvSpPr/>
      </dsp:nvSpPr>
      <dsp:spPr>
        <a:xfrm>
          <a:off x="1519694" y="1039791"/>
          <a:ext cx="187508" cy="921639"/>
        </a:xfrm>
        <a:custGeom>
          <a:avLst/>
          <a:gdLst/>
          <a:ahLst/>
          <a:cxnLst/>
          <a:rect l="0" t="0" r="0" b="0"/>
          <a:pathLst>
            <a:path>
              <a:moveTo>
                <a:pt x="187508" y="0"/>
              </a:moveTo>
              <a:lnTo>
                <a:pt x="187508" y="921639"/>
              </a:lnTo>
              <a:lnTo>
                <a:pt x="0" y="921639"/>
              </a:lnTo>
            </a:path>
          </a:pathLst>
        </a:custGeom>
        <a:noFill/>
        <a:ln w="25400" cap="flat" cmpd="sng" algn="ctr">
          <a:solidFill>
            <a:srgbClr val="00B0F0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44F26-803E-4922-92FF-AF3668FC5395}">
      <dsp:nvSpPr>
        <dsp:cNvPr id="0" name=""/>
        <dsp:cNvSpPr/>
      </dsp:nvSpPr>
      <dsp:spPr>
        <a:xfrm>
          <a:off x="19629" y="1192779"/>
          <a:ext cx="1500064" cy="1537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B0F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Планы ремонтов</a:t>
          </a:r>
          <a:endParaRPr lang="ru-RU" sz="1600" kern="1200" dirty="0"/>
        </a:p>
      </dsp:txBody>
      <dsp:txXfrm>
        <a:off x="63564" y="1236714"/>
        <a:ext cx="1412194" cy="1449433"/>
      </dsp:txXfrm>
    </dsp:sp>
    <dsp:sp modelId="{FA1D7FC6-7944-4665-A486-479B654B9C93}">
      <dsp:nvSpPr>
        <dsp:cNvPr id="0" name=""/>
        <dsp:cNvSpPr/>
      </dsp:nvSpPr>
      <dsp:spPr>
        <a:xfrm>
          <a:off x="1519694" y="1039791"/>
          <a:ext cx="187508" cy="2543950"/>
        </a:xfrm>
        <a:custGeom>
          <a:avLst/>
          <a:gdLst/>
          <a:ahLst/>
          <a:cxnLst/>
          <a:rect l="0" t="0" r="0" b="0"/>
          <a:pathLst>
            <a:path>
              <a:moveTo>
                <a:pt x="187508" y="0"/>
              </a:moveTo>
              <a:lnTo>
                <a:pt x="187508" y="2543950"/>
              </a:lnTo>
              <a:lnTo>
                <a:pt x="0" y="2543950"/>
              </a:lnTo>
            </a:path>
          </a:pathLst>
        </a:custGeom>
        <a:noFill/>
        <a:ln w="25400" cap="flat" cmpd="sng" algn="ctr">
          <a:solidFill>
            <a:srgbClr val="00B0F0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992CC4-DE64-4E0B-9851-8BBE545CB034}">
      <dsp:nvSpPr>
        <dsp:cNvPr id="0" name=""/>
        <dsp:cNvSpPr/>
      </dsp:nvSpPr>
      <dsp:spPr>
        <a:xfrm>
          <a:off x="19629" y="2905206"/>
          <a:ext cx="1500064" cy="1357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B0F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Оперативные заявки</a:t>
          </a:r>
          <a:endParaRPr lang="ru-RU" sz="1600" kern="1200" dirty="0"/>
        </a:p>
      </dsp:txBody>
      <dsp:txXfrm>
        <a:off x="59376" y="2944953"/>
        <a:ext cx="1420570" cy="1277577"/>
      </dsp:txXfrm>
    </dsp:sp>
    <dsp:sp modelId="{C9721A12-6FB7-4DD1-AAC7-F0682768FFB4}">
      <dsp:nvSpPr>
        <dsp:cNvPr id="0" name=""/>
        <dsp:cNvSpPr/>
      </dsp:nvSpPr>
      <dsp:spPr>
        <a:xfrm>
          <a:off x="1519694" y="1039791"/>
          <a:ext cx="187508" cy="3990949"/>
        </a:xfrm>
        <a:custGeom>
          <a:avLst/>
          <a:gdLst/>
          <a:ahLst/>
          <a:cxnLst/>
          <a:rect l="0" t="0" r="0" b="0"/>
          <a:pathLst>
            <a:path>
              <a:moveTo>
                <a:pt x="187508" y="0"/>
              </a:moveTo>
              <a:lnTo>
                <a:pt x="187508" y="3990949"/>
              </a:lnTo>
              <a:lnTo>
                <a:pt x="0" y="3990949"/>
              </a:lnTo>
            </a:path>
          </a:pathLst>
        </a:custGeom>
        <a:noFill/>
        <a:ln w="25400" cap="flat" cmpd="sng" algn="ctr">
          <a:solidFill>
            <a:srgbClr val="00B0F0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2012D1-1FF3-4924-BBFF-3563FC7C9BF2}">
      <dsp:nvSpPr>
        <dsp:cNvPr id="0" name=""/>
        <dsp:cNvSpPr/>
      </dsp:nvSpPr>
      <dsp:spPr>
        <a:xfrm>
          <a:off x="19629" y="4419506"/>
          <a:ext cx="1500064" cy="12224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B0F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Оперативный журнал</a:t>
          </a:r>
          <a:endParaRPr lang="ru-RU" sz="1400" kern="1200" dirty="0"/>
        </a:p>
      </dsp:txBody>
      <dsp:txXfrm>
        <a:off x="55434" y="4455311"/>
        <a:ext cx="1428454" cy="11508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764E6-3C8B-45F8-8381-995517EFEA7D}">
      <dsp:nvSpPr>
        <dsp:cNvPr id="0" name=""/>
        <dsp:cNvSpPr/>
      </dsp:nvSpPr>
      <dsp:spPr>
        <a:xfrm>
          <a:off x="34232" y="199045"/>
          <a:ext cx="1797709" cy="768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БД оборудования</a:t>
          </a:r>
          <a:endParaRPr lang="ru-RU" sz="2000" kern="1200" dirty="0"/>
        </a:p>
      </dsp:txBody>
      <dsp:txXfrm>
        <a:off x="56749" y="221562"/>
        <a:ext cx="1752675" cy="723745"/>
      </dsp:txXfrm>
    </dsp:sp>
    <dsp:sp modelId="{B582F178-9D2E-43FD-85E7-C386A0B1DC0E}">
      <dsp:nvSpPr>
        <dsp:cNvPr id="0" name=""/>
        <dsp:cNvSpPr/>
      </dsp:nvSpPr>
      <dsp:spPr>
        <a:xfrm>
          <a:off x="214003" y="967825"/>
          <a:ext cx="158487" cy="943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3552"/>
              </a:lnTo>
              <a:lnTo>
                <a:pt x="158487" y="9435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44F26-803E-4922-92FF-AF3668FC5395}">
      <dsp:nvSpPr>
        <dsp:cNvPr id="0" name=""/>
        <dsp:cNvSpPr/>
      </dsp:nvSpPr>
      <dsp:spPr>
        <a:xfrm>
          <a:off x="372491" y="1120104"/>
          <a:ext cx="1438376" cy="15825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Система управления активами (EAM, ТОРО, </a:t>
          </a:r>
          <a:r>
            <a:rPr lang="ru-RU" sz="1600" kern="1200" dirty="0" err="1" smtClean="0"/>
            <a:t>ТОиР</a:t>
          </a:r>
          <a:r>
            <a:rPr lang="ru-RU" sz="1600" kern="1200" dirty="0" smtClean="0"/>
            <a:t>)</a:t>
          </a:r>
        </a:p>
      </dsp:txBody>
      <dsp:txXfrm>
        <a:off x="414620" y="1162233"/>
        <a:ext cx="1354118" cy="1498288"/>
      </dsp:txXfrm>
    </dsp:sp>
    <dsp:sp modelId="{FA1D7FC6-7944-4665-A486-479B654B9C93}">
      <dsp:nvSpPr>
        <dsp:cNvPr id="0" name=""/>
        <dsp:cNvSpPr/>
      </dsp:nvSpPr>
      <dsp:spPr>
        <a:xfrm>
          <a:off x="214003" y="967825"/>
          <a:ext cx="154162" cy="2578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8705"/>
              </a:lnTo>
              <a:lnTo>
                <a:pt x="154162" y="2578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992CC4-DE64-4E0B-9851-8BBE545CB034}">
      <dsp:nvSpPr>
        <dsp:cNvPr id="0" name=""/>
        <dsp:cNvSpPr/>
      </dsp:nvSpPr>
      <dsp:spPr>
        <a:xfrm>
          <a:off x="368166" y="2876351"/>
          <a:ext cx="1442224" cy="13403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ОИК (СК</a:t>
          </a:r>
          <a:r>
            <a:rPr lang="en-US" sz="1600" kern="1200" dirty="0" smtClean="0"/>
            <a:t> </a:t>
          </a:r>
          <a:r>
            <a:rPr lang="ru-RU" sz="1600" kern="1200" dirty="0" smtClean="0"/>
            <a:t>2007, </a:t>
          </a:r>
          <a:r>
            <a:rPr lang="en-US" sz="1600" kern="1200" dirty="0" smtClean="0"/>
            <a:t>PSI</a:t>
          </a:r>
          <a:r>
            <a:rPr lang="ru-RU" sz="1600" kern="1200" dirty="0" smtClean="0"/>
            <a:t>, </a:t>
          </a:r>
          <a:r>
            <a:rPr lang="en-US" sz="1600" kern="1200" dirty="0" err="1" smtClean="0"/>
            <a:t>PowerOn</a:t>
          </a:r>
          <a:r>
            <a:rPr lang="en-US" sz="1600" kern="1200" dirty="0" smtClean="0"/>
            <a:t> Fusion</a:t>
          </a:r>
          <a:r>
            <a:rPr lang="ru-RU" sz="1600" kern="1200" dirty="0" smtClean="0"/>
            <a:t>)</a:t>
          </a:r>
          <a:endParaRPr lang="ru-RU" sz="1600" kern="1200" dirty="0"/>
        </a:p>
      </dsp:txBody>
      <dsp:txXfrm>
        <a:off x="407424" y="2915609"/>
        <a:ext cx="1363708" cy="1261843"/>
      </dsp:txXfrm>
    </dsp:sp>
    <dsp:sp modelId="{C9721A12-6FB7-4DD1-AAC7-F0682768FFB4}">
      <dsp:nvSpPr>
        <dsp:cNvPr id="0" name=""/>
        <dsp:cNvSpPr/>
      </dsp:nvSpPr>
      <dsp:spPr>
        <a:xfrm>
          <a:off x="214003" y="967825"/>
          <a:ext cx="171970" cy="4042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42218"/>
              </a:lnTo>
              <a:lnTo>
                <a:pt x="171970" y="40422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2012D1-1FF3-4924-BBFF-3563FC7C9BF2}">
      <dsp:nvSpPr>
        <dsp:cNvPr id="0" name=""/>
        <dsp:cNvSpPr/>
      </dsp:nvSpPr>
      <dsp:spPr>
        <a:xfrm>
          <a:off x="385974" y="4391642"/>
          <a:ext cx="1417168" cy="12368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ПК Аварийность (</a:t>
          </a:r>
          <a:r>
            <a:rPr lang="ru-RU" sz="1600" kern="1200" dirty="0" err="1" smtClean="0"/>
            <a:t>Россети</a:t>
          </a:r>
          <a:r>
            <a:rPr lang="ru-RU" sz="1600" kern="1200" dirty="0" smtClean="0"/>
            <a:t>)</a:t>
          </a:r>
          <a:endParaRPr lang="ru-RU" sz="1600" kern="1200" dirty="0"/>
        </a:p>
      </dsp:txBody>
      <dsp:txXfrm>
        <a:off x="422199" y="4427867"/>
        <a:ext cx="1344718" cy="1164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613" tIns="47306" rIns="94613" bIns="47306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 b="0" smtClean="0"/>
            </a:lvl1pPr>
          </a:lstStyle>
          <a:p>
            <a:pPr>
              <a:defRPr/>
            </a:pPr>
            <a:fld id="{7682D405-ED77-45C0-91B1-A448B2D8487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0113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515938"/>
            <a:ext cx="2570163" cy="1927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2633663"/>
            <a:ext cx="5294313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7306" rIns="94613" bIns="473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35177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9766300"/>
            <a:ext cx="3128962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613" tIns="47306" rIns="94613" bIns="47306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 b="0" smtClean="0"/>
            </a:lvl1pPr>
          </a:lstStyle>
          <a:p>
            <a:pPr>
              <a:defRPr/>
            </a:pPr>
            <a:fld id="{3B16E7AC-CC77-4EB8-AD2A-81A672C2907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5288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82563" indent="-182563" algn="l" rtl="0" eaLnBrk="0" fontAlgn="base" hangingPunct="0">
      <a:spcBef>
        <a:spcPct val="30000"/>
      </a:spcBef>
      <a:spcAft>
        <a:spcPct val="0"/>
      </a:spcAft>
      <a:buClr>
        <a:srgbClr val="FF9900"/>
      </a:buClr>
      <a:buSzPct val="80000"/>
      <a:buFont typeface="Arial" charset="0"/>
      <a:buChar char="n"/>
      <a:defRPr sz="1200" kern="1200">
        <a:solidFill>
          <a:schemeClr val="tx1"/>
        </a:solidFill>
        <a:latin typeface="Wingdings" pitchFamily="2" charset="2"/>
        <a:ea typeface="+mn-ea"/>
        <a:cs typeface="+mn-cs"/>
      </a:defRPr>
    </a:lvl1pPr>
    <a:lvl2pPr marL="373063" indent="-188913" algn="l" rtl="0" eaLnBrk="0" fontAlgn="base" hangingPunct="0">
      <a:spcBef>
        <a:spcPct val="30000"/>
      </a:spcBef>
      <a:spcAft>
        <a:spcPct val="0"/>
      </a:spcAft>
      <a:buClr>
        <a:srgbClr val="FF9900"/>
      </a:buClr>
      <a:buSzPct val="80000"/>
      <a:buFont typeface="Arial" charset="0"/>
      <a:buChar char="n"/>
      <a:defRPr sz="1200" kern="1200">
        <a:solidFill>
          <a:schemeClr val="tx1"/>
        </a:solidFill>
        <a:latin typeface="Wingdings" pitchFamily="2" charset="2"/>
        <a:ea typeface="+mn-ea"/>
        <a:cs typeface="+mn-cs"/>
      </a:defRPr>
    </a:lvl2pPr>
    <a:lvl3pPr marL="574675" indent="-200025" algn="l" rtl="0" eaLnBrk="0" fontAlgn="base" hangingPunct="0">
      <a:spcBef>
        <a:spcPct val="30000"/>
      </a:spcBef>
      <a:spcAft>
        <a:spcPct val="0"/>
      </a:spcAft>
      <a:buClr>
        <a:srgbClr val="FF9900"/>
      </a:buClr>
      <a:buSzPct val="80000"/>
      <a:buFont typeface="Arial" charset="0"/>
      <a:buChar char="n"/>
      <a:defRPr sz="1200" kern="1200">
        <a:solidFill>
          <a:schemeClr val="tx1"/>
        </a:solidFill>
        <a:latin typeface="Wingdings" pitchFamily="2" charset="2"/>
        <a:ea typeface="+mn-ea"/>
        <a:cs typeface="+mn-cs"/>
      </a:defRPr>
    </a:lvl3pPr>
    <a:lvl4pPr marL="765175" indent="-188913" algn="l" rtl="0" eaLnBrk="0" fontAlgn="base" hangingPunct="0">
      <a:spcBef>
        <a:spcPct val="30000"/>
      </a:spcBef>
      <a:spcAft>
        <a:spcPct val="0"/>
      </a:spcAft>
      <a:buClr>
        <a:srgbClr val="FF9900"/>
      </a:buClr>
      <a:buSzPct val="80000"/>
      <a:buFont typeface="Arial" charset="0"/>
      <a:buChar char="n"/>
      <a:defRPr sz="1200" kern="1200">
        <a:solidFill>
          <a:schemeClr val="tx1"/>
        </a:solidFill>
        <a:latin typeface="Wingdings" pitchFamily="2" charset="2"/>
        <a:ea typeface="+mn-ea"/>
        <a:cs typeface="+mn-cs"/>
      </a:defRPr>
    </a:lvl4pPr>
    <a:lvl5pPr marL="958850" indent="-192088" algn="l" rtl="0" eaLnBrk="0" fontAlgn="base" hangingPunct="0">
      <a:spcBef>
        <a:spcPct val="30000"/>
      </a:spcBef>
      <a:spcAft>
        <a:spcPct val="0"/>
      </a:spcAft>
      <a:buClr>
        <a:srgbClr val="FF9900"/>
      </a:buClr>
      <a:buSzPct val="80000"/>
      <a:buFont typeface="Arial" charset="0"/>
      <a:buChar char="n"/>
      <a:defRPr sz="1200" kern="1200">
        <a:solidFill>
          <a:schemeClr val="tx1"/>
        </a:solidFill>
        <a:latin typeface="Wingdings" pitchFamily="2" charset="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/>
          <p:cNvSpPr txBox="1">
            <a:spLocks noGrp="1" noChangeArrowheads="1"/>
          </p:cNvSpPr>
          <p:nvPr/>
        </p:nvSpPr>
        <p:spPr bwMode="auto">
          <a:xfrm>
            <a:off x="3973513" y="9766300"/>
            <a:ext cx="3128962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13" tIns="47306" rIns="94613" bIns="47306" anchor="b"/>
          <a:lstStyle>
            <a:lvl1pPr defTabSz="946150"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defTabSz="9461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defTabSz="94615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defTabSz="94615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defTabSz="94615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algn="r" eaLnBrk="1" hangingPunct="1"/>
            <a:fld id="{E411D469-0AE1-4605-839D-8FD03279EFAF}" type="slidenum">
              <a:rPr lang="de-DE" sz="1200" b="0"/>
              <a:pPr algn="r" eaLnBrk="1" hangingPunct="1"/>
              <a:t>1</a:t>
            </a:fld>
            <a:endParaRPr lang="de-DE" sz="1200" b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i="1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720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Siemens Sans"/>
            </a:endParaRPr>
          </a:p>
        </p:txBody>
      </p:sp>
    </p:spTree>
    <p:extLst>
      <p:ext uri="{BB962C8B-B14F-4D97-AF65-F5344CB8AC3E}">
        <p14:creationId xmlns:p14="http://schemas.microsoft.com/office/powerpoint/2010/main" val="4259620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Siemens Sans"/>
            </a:endParaRPr>
          </a:p>
        </p:txBody>
      </p:sp>
    </p:spTree>
    <p:extLst>
      <p:ext uri="{BB962C8B-B14F-4D97-AF65-F5344CB8AC3E}">
        <p14:creationId xmlns:p14="http://schemas.microsoft.com/office/powerpoint/2010/main" val="1603178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/>
          <p:cNvSpPr txBox="1">
            <a:spLocks noGrp="1" noChangeArrowheads="1"/>
          </p:cNvSpPr>
          <p:nvPr/>
        </p:nvSpPr>
        <p:spPr bwMode="auto">
          <a:xfrm>
            <a:off x="3973513" y="9766300"/>
            <a:ext cx="3128962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13" tIns="47306" rIns="94613" bIns="47306" anchor="b"/>
          <a:lstStyle>
            <a:lvl1pPr defTabSz="946150"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defTabSz="9461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defTabSz="94615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defTabSz="94615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defTabSz="94615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algn="r" eaLnBrk="1" hangingPunct="1"/>
            <a:fld id="{261DAB66-A4B1-41C7-9462-6491B57E6CC5}" type="slidenum">
              <a:rPr lang="de-DE" sz="1200" b="0"/>
              <a:pPr algn="r" eaLnBrk="1" hangingPunct="1"/>
              <a:t>2</a:t>
            </a:fld>
            <a:endParaRPr lang="de-DE" sz="1200" b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Siemens Sans"/>
            </a:endParaRPr>
          </a:p>
        </p:txBody>
      </p:sp>
    </p:spTree>
    <p:extLst>
      <p:ext uri="{BB962C8B-B14F-4D97-AF65-F5344CB8AC3E}">
        <p14:creationId xmlns:p14="http://schemas.microsoft.com/office/powerpoint/2010/main" val="2227793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491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Siemens Sans"/>
            </a:endParaRPr>
          </a:p>
        </p:txBody>
      </p:sp>
    </p:spTree>
    <p:extLst>
      <p:ext uri="{BB962C8B-B14F-4D97-AF65-F5344CB8AC3E}">
        <p14:creationId xmlns:p14="http://schemas.microsoft.com/office/powerpoint/2010/main" val="2496860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Siemens Sans"/>
            </a:endParaRPr>
          </a:p>
        </p:txBody>
      </p:sp>
    </p:spTree>
    <p:extLst>
      <p:ext uri="{BB962C8B-B14F-4D97-AF65-F5344CB8AC3E}">
        <p14:creationId xmlns:p14="http://schemas.microsoft.com/office/powerpoint/2010/main" val="1450107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Siemens Sans"/>
            </a:endParaRPr>
          </a:p>
        </p:txBody>
      </p:sp>
    </p:spTree>
    <p:extLst>
      <p:ext uri="{BB962C8B-B14F-4D97-AF65-F5344CB8AC3E}">
        <p14:creationId xmlns:p14="http://schemas.microsoft.com/office/powerpoint/2010/main" val="3093754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i="1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272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63789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Siemens Sans"/>
            </a:endParaRPr>
          </a:p>
        </p:txBody>
      </p:sp>
    </p:spTree>
    <p:extLst>
      <p:ext uri="{BB962C8B-B14F-4D97-AF65-F5344CB8AC3E}">
        <p14:creationId xmlns:p14="http://schemas.microsoft.com/office/powerpoint/2010/main" val="191021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530068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34250" y="206375"/>
            <a:ext cx="1809750" cy="6430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5000" y="206375"/>
            <a:ext cx="5276850" cy="6430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946189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67200424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05000" y="1609725"/>
            <a:ext cx="3543300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00700" y="1609725"/>
            <a:ext cx="3543300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19238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022384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694312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91513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32434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78288087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259902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609725"/>
            <a:ext cx="7239000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Klicken Sie, um die Formate des Vorlagentextes zu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1698625" y="0"/>
            <a:ext cx="7450138" cy="9509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Clr>
                <a:srgbClr val="FF99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028" name="Rectangle 6"/>
          <p:cNvSpPr>
            <a:spLocks noChangeArrowheads="1"/>
          </p:cNvSpPr>
          <p:nvPr/>
        </p:nvSpPr>
        <p:spPr bwMode="auto">
          <a:xfrm>
            <a:off x="1697038" y="0"/>
            <a:ext cx="7451725" cy="20796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Clr>
                <a:srgbClr val="FF99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49325"/>
            <a:ext cx="1697038" cy="59086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FF99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03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06375"/>
            <a:ext cx="72390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Klicken Sie, um das Titelformat zu bearbeiten</a:t>
            </a:r>
          </a:p>
        </p:txBody>
      </p:sp>
      <p:sp>
        <p:nvSpPr>
          <p:cNvPr id="1031" name="Rectangle 13"/>
          <p:cNvSpPr>
            <a:spLocks noChangeArrowheads="1"/>
          </p:cNvSpPr>
          <p:nvPr/>
        </p:nvSpPr>
        <p:spPr bwMode="auto">
          <a:xfrm>
            <a:off x="0" y="949325"/>
            <a:ext cx="1698625" cy="6651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FF99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66926" name="Text Box 14"/>
          <p:cNvSpPr txBox="1">
            <a:spLocks noChangeArrowheads="1"/>
          </p:cNvSpPr>
          <p:nvPr/>
        </p:nvSpPr>
        <p:spPr bwMode="auto">
          <a:xfrm>
            <a:off x="96838" y="1065213"/>
            <a:ext cx="15795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0" rIns="36000" bIns="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eaLnBrk="1" hangingPunct="1">
              <a:defRPr/>
            </a:pPr>
            <a:r>
              <a:rPr lang="ru-RU" sz="1400" smtClean="0">
                <a:solidFill>
                  <a:schemeClr val="hlink"/>
                </a:solidFill>
              </a:rPr>
              <a:t>ПК «Ремонты»</a:t>
            </a:r>
            <a:endParaRPr lang="en-US" sz="1300" smtClean="0">
              <a:solidFill>
                <a:schemeClr val="hlink"/>
              </a:solidFill>
            </a:endParaRPr>
          </a:p>
        </p:txBody>
      </p:sp>
      <p:pic>
        <p:nvPicPr>
          <p:cNvPr id="1033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6270625"/>
            <a:ext cx="13287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>
    <p:randomBar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Siemens Sans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Siemens Sans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Siemens Sans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Siemens Sans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Siemens Sans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FF9933"/>
        </a:buClr>
        <a:buFont typeface="Arial" charset="0"/>
        <a:defRPr sz="2000" b="1">
          <a:solidFill>
            <a:schemeClr val="tx1"/>
          </a:solidFill>
          <a:latin typeface="Siemens Sans"/>
          <a:ea typeface="+mn-ea"/>
          <a:cs typeface="+mn-cs"/>
        </a:defRPr>
      </a:lvl1pPr>
      <a:lvl2pPr marL="381000" indent="-192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Arial" charset="0"/>
        <a:buChar char="n"/>
        <a:defRPr b="1">
          <a:solidFill>
            <a:schemeClr val="tx1"/>
          </a:solidFill>
          <a:latin typeface="Siemens Sans"/>
        </a:defRPr>
      </a:lvl2pPr>
      <a:lvl3pPr marL="569913" indent="-187325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Arial" charset="0"/>
        <a:buChar char="n"/>
        <a:defRPr sz="1600" b="1">
          <a:solidFill>
            <a:schemeClr val="tx1"/>
          </a:solidFill>
          <a:latin typeface="Siemens Sans"/>
        </a:defRPr>
      </a:lvl3pPr>
      <a:lvl4pPr marL="757238" indent="-176213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Arial" charset="0"/>
        <a:buChar char="n"/>
        <a:defRPr sz="1600" b="1">
          <a:solidFill>
            <a:schemeClr val="tx1"/>
          </a:solidFill>
          <a:latin typeface="Siemens Sans"/>
        </a:defRPr>
      </a:lvl4pPr>
      <a:lvl5pPr marL="950913" indent="-192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Arial" charset="0"/>
        <a:buChar char="n"/>
        <a:defRPr sz="1600" b="1">
          <a:solidFill>
            <a:schemeClr val="tx1"/>
          </a:solidFill>
          <a:latin typeface="Siemens Sans"/>
        </a:defRPr>
      </a:lvl5pPr>
      <a:lvl6pPr marL="1408113" indent="-192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1600" b="1">
          <a:solidFill>
            <a:schemeClr val="tx1"/>
          </a:solidFill>
          <a:latin typeface="+mn-lt"/>
        </a:defRPr>
      </a:lvl6pPr>
      <a:lvl7pPr marL="1865313" indent="-192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1600" b="1">
          <a:solidFill>
            <a:schemeClr val="tx1"/>
          </a:solidFill>
          <a:latin typeface="+mn-lt"/>
        </a:defRPr>
      </a:lvl7pPr>
      <a:lvl8pPr marL="2322513" indent="-192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1600" b="1">
          <a:solidFill>
            <a:schemeClr val="tx1"/>
          </a:solidFill>
          <a:latin typeface="+mn-lt"/>
        </a:defRPr>
      </a:lvl8pPr>
      <a:lvl9pPr marL="2779713" indent="-192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ureo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hyperlink" Target="http://demo.asureo.ru:567/zv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Layout" Target="../diagrams/layout2.xml"/><Relationship Id="rId5" Type="http://schemas.openxmlformats.org/officeDocument/2006/relationships/diagramLayout" Target="../diagrams/layout1.xml"/><Relationship Id="rId10" Type="http://schemas.openxmlformats.org/officeDocument/2006/relationships/diagramData" Target="../diagrams/data2.xml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Relationship Id="rId14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4"/>
          <p:cNvSpPr txBox="1">
            <a:spLocks noChangeArrowheads="1"/>
          </p:cNvSpPr>
          <p:nvPr/>
        </p:nvSpPr>
        <p:spPr bwMode="auto">
          <a:xfrm>
            <a:off x="1812925" y="2808942"/>
            <a:ext cx="7035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0" dirty="0" smtClean="0">
                <a:latin typeface="Arial" charset="0"/>
              </a:rPr>
              <a:t>Интеграция с корпоративными информационными системами на предприятиях электроэнергетики</a:t>
            </a:r>
          </a:p>
        </p:txBody>
      </p:sp>
      <p:pic>
        <p:nvPicPr>
          <p:cNvPr id="205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86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АСУРЭО. Интеграция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7" y="1123173"/>
            <a:ext cx="3162300" cy="66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86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1831975" y="373063"/>
            <a:ext cx="3621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eaLnBrk="1" hangingPunct="1">
              <a:buClr>
                <a:srgbClr val="FF9900"/>
              </a:buClr>
              <a:buFont typeface="Arial" charset="0"/>
              <a:buNone/>
            </a:pPr>
            <a:r>
              <a:rPr lang="ru-RU" altLang="ru-RU" sz="2400" dirty="0"/>
              <a:t>В</a:t>
            </a:r>
            <a:r>
              <a:rPr lang="ru-RU" altLang="ru-RU" sz="2400" dirty="0" smtClean="0"/>
              <a:t>нешние </a:t>
            </a:r>
            <a:r>
              <a:rPr lang="ru-RU" altLang="ru-RU" sz="2400" dirty="0"/>
              <a:t>обработчики</a:t>
            </a:r>
            <a:endParaRPr lang="ru-RU" sz="2400" dirty="0">
              <a:latin typeface="Arial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895474" y="1122363"/>
            <a:ext cx="7248525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72000" bIns="0">
            <a:spAutoFit/>
          </a:bodyPr>
          <a:lstStyle>
            <a:lvl1pPr marL="282575" indent="-282575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174625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457200" indent="-174625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300"/>
              </a:spcBef>
              <a:spcAft>
                <a:spcPts val="300"/>
              </a:spcAft>
              <a:buClr>
                <a:srgbClr val="FF9900"/>
              </a:buClr>
              <a:buFont typeface="Wingdings" panose="05000000000000000000" pitchFamily="2" charset="2"/>
              <a:buChar char=""/>
            </a:pPr>
            <a:r>
              <a:rPr lang="ru-RU" altLang="ru-RU" sz="1600" b="0" dirty="0">
                <a:latin typeface="+mn-lt"/>
              </a:rPr>
              <a:t>Механизм внешних обработчиков позволяет выполнять обмен данными с внешними системами при возникновении определенных событий на сервере приложений </a:t>
            </a:r>
            <a:r>
              <a:rPr lang="ru-RU" altLang="ru-RU" sz="1600" b="0" dirty="0" smtClean="0">
                <a:latin typeface="+mn-lt"/>
              </a:rPr>
              <a:t>АСУРЭО</a:t>
            </a:r>
            <a:endParaRPr lang="ru-RU" altLang="ru-RU" sz="1600" b="0" dirty="0">
              <a:latin typeface="+mn-lt"/>
            </a:endParaRP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buClr>
                <a:srgbClr val="FF9900"/>
              </a:buClr>
              <a:buFont typeface="Wingdings" panose="05000000000000000000" pitchFamily="2" charset="2"/>
              <a:buChar char=""/>
            </a:pPr>
            <a:r>
              <a:rPr lang="ru-RU" altLang="ru-RU" sz="1600" b="0" dirty="0">
                <a:latin typeface="+mn-lt"/>
              </a:rPr>
              <a:t>Назначение обработчиков на события выполняется в интерфейсе администратора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buClr>
                <a:srgbClr val="FF9900"/>
              </a:buClr>
              <a:buFont typeface="Wingdings" panose="05000000000000000000" pitchFamily="2" charset="2"/>
              <a:buChar char=""/>
            </a:pPr>
            <a:r>
              <a:rPr lang="ru-RU" altLang="ru-RU" sz="1600" b="0" dirty="0">
                <a:latin typeface="+mn-lt"/>
              </a:rPr>
              <a:t>Реализация обработчиков: функция в </a:t>
            </a:r>
            <a:r>
              <a:rPr lang="en-US" altLang="ru-RU" sz="1600" b="0" dirty="0" err="1">
                <a:latin typeface="+mn-lt"/>
              </a:rPr>
              <a:t>dll</a:t>
            </a:r>
            <a:r>
              <a:rPr lang="ru-RU" altLang="ru-RU" sz="1600" b="0" dirty="0">
                <a:latin typeface="+mn-lt"/>
              </a:rPr>
              <a:t>-библиотеке, метод </a:t>
            </a:r>
            <a:r>
              <a:rPr lang="en-US" altLang="ru-RU" sz="1600" b="0" dirty="0">
                <a:latin typeface="+mn-lt"/>
              </a:rPr>
              <a:t>COM</a:t>
            </a:r>
            <a:r>
              <a:rPr lang="ru-RU" altLang="ru-RU" sz="1600" b="0" dirty="0">
                <a:latin typeface="+mn-lt"/>
              </a:rPr>
              <a:t> объекта, исполняемый файл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buClr>
                <a:srgbClr val="FF9900"/>
              </a:buClr>
              <a:buFont typeface="Wingdings" panose="05000000000000000000" pitchFamily="2" charset="2"/>
              <a:buChar char=""/>
            </a:pPr>
            <a:r>
              <a:rPr lang="ru-RU" altLang="ru-RU" sz="1600" b="0" dirty="0">
                <a:latin typeface="+mn-lt"/>
              </a:rPr>
              <a:t>Типы событий:</a:t>
            </a:r>
          </a:p>
          <a:p>
            <a:pPr lvl="1" eaLnBrk="1" hangingPunct="1">
              <a:spcBef>
                <a:spcPts val="100"/>
              </a:spcBef>
              <a:spcAft>
                <a:spcPts val="1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ru-RU" altLang="ru-RU" sz="1600" b="0" dirty="0">
                <a:latin typeface="+mn-lt"/>
              </a:rPr>
              <a:t>асинхронно (сервер не дожидается окончания работы обработчика)</a:t>
            </a:r>
          </a:p>
          <a:p>
            <a:pPr lvl="1" eaLnBrk="1" hangingPunct="1">
              <a:spcBef>
                <a:spcPts val="100"/>
              </a:spcBef>
              <a:spcAft>
                <a:spcPts val="1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ru-RU" altLang="ru-RU" sz="1600" b="0" dirty="0">
                <a:latin typeface="+mn-lt"/>
              </a:rPr>
              <a:t>синхронно (сервер дожидается окончания выполнения обработчика и анализирует результат выполнения)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buClr>
                <a:srgbClr val="FF9900"/>
              </a:buClr>
              <a:buFont typeface="Wingdings" panose="05000000000000000000" pitchFamily="2" charset="2"/>
              <a:buChar char=""/>
            </a:pPr>
            <a:r>
              <a:rPr lang="ru-RU" altLang="ru-RU" sz="1600" b="0" dirty="0">
                <a:latin typeface="+mn-lt"/>
              </a:rPr>
              <a:t>Перечень событий </a:t>
            </a:r>
            <a:r>
              <a:rPr lang="ru-RU" altLang="ru-RU" sz="1600" b="0" dirty="0" smtClean="0">
                <a:latin typeface="+mn-lt"/>
              </a:rPr>
              <a:t>в АСУРЭО:</a:t>
            </a:r>
            <a:endParaRPr lang="ru-RU" altLang="ru-RU" sz="1600" b="0" dirty="0">
              <a:latin typeface="+mn-lt"/>
            </a:endParaRPr>
          </a:p>
          <a:p>
            <a:pPr lvl="2" eaLnBrk="1" hangingPunct="1">
              <a:spcBef>
                <a:spcPts val="100"/>
              </a:spcBef>
              <a:spcAft>
                <a:spcPts val="1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ru-RU" altLang="ru-RU" sz="1600" b="0" dirty="0">
                <a:latin typeface="+mn-lt"/>
              </a:rPr>
              <a:t>Создание заявки </a:t>
            </a:r>
          </a:p>
          <a:p>
            <a:pPr lvl="2" eaLnBrk="1" hangingPunct="1">
              <a:spcBef>
                <a:spcPts val="100"/>
              </a:spcBef>
              <a:spcAft>
                <a:spcPts val="1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ru-RU" altLang="ru-RU" sz="1600" b="0" dirty="0">
                <a:latin typeface="+mn-lt"/>
              </a:rPr>
              <a:t>Изменение полей или маршрута заявки</a:t>
            </a:r>
          </a:p>
          <a:p>
            <a:pPr lvl="2" eaLnBrk="1" hangingPunct="1">
              <a:spcBef>
                <a:spcPts val="100"/>
              </a:spcBef>
              <a:spcAft>
                <a:spcPts val="1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ru-RU" altLang="ru-RU" sz="1600" b="0" dirty="0">
                <a:latin typeface="+mn-lt"/>
              </a:rPr>
              <a:t>Открытие/отмена открытия, закрытие/отмена закрытия</a:t>
            </a:r>
          </a:p>
          <a:p>
            <a:pPr lvl="2" eaLnBrk="1" hangingPunct="1">
              <a:spcBef>
                <a:spcPts val="100"/>
              </a:spcBef>
              <a:spcAft>
                <a:spcPts val="1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ru-RU" altLang="ru-RU" sz="1600" b="0" dirty="0">
                <a:latin typeface="+mn-lt"/>
              </a:rPr>
              <a:t>Снятие заявки</a:t>
            </a:r>
          </a:p>
          <a:p>
            <a:pPr lvl="2" eaLnBrk="1" hangingPunct="1">
              <a:spcBef>
                <a:spcPts val="100"/>
              </a:spcBef>
              <a:spcAft>
                <a:spcPts val="1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ru-RU" altLang="ru-RU" sz="1600" b="0" dirty="0">
                <a:latin typeface="+mn-lt"/>
              </a:rPr>
              <a:t>Удаление заявки</a:t>
            </a:r>
          </a:p>
          <a:p>
            <a:pPr lvl="2" eaLnBrk="1" hangingPunct="1">
              <a:spcBef>
                <a:spcPts val="100"/>
              </a:spcBef>
              <a:spcAft>
                <a:spcPts val="1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ru-RU" altLang="ru-RU" sz="1600" b="0" dirty="0">
                <a:latin typeface="+mn-lt"/>
              </a:rPr>
              <a:t>Отправка/прием сообщений </a:t>
            </a:r>
          </a:p>
          <a:p>
            <a:pPr lvl="2" eaLnBrk="1" hangingPunct="1">
              <a:spcBef>
                <a:spcPts val="100"/>
              </a:spcBef>
              <a:spcAft>
                <a:spcPts val="1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ru-RU" altLang="ru-RU" sz="1600" b="0" dirty="0">
                <a:latin typeface="+mn-lt"/>
              </a:rPr>
              <a:t>Изменение НСИ, справочников оборудования</a:t>
            </a:r>
          </a:p>
          <a:p>
            <a:pPr lvl="2" eaLnBrk="1" hangingPunct="1">
              <a:spcBef>
                <a:spcPts val="100"/>
              </a:spcBef>
              <a:spcAft>
                <a:spcPts val="1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ru-RU" altLang="ru-RU" sz="1600" b="0" dirty="0">
                <a:latin typeface="+mn-lt"/>
              </a:rPr>
              <a:t>Создание плановой заявки – получение планового срока ремонта</a:t>
            </a:r>
          </a:p>
        </p:txBody>
      </p:sp>
      <p:sp>
        <p:nvSpPr>
          <p:cNvPr id="13" name="Rectangle 1029"/>
          <p:cNvSpPr>
            <a:spLocks noChangeArrowheads="1"/>
          </p:cNvSpPr>
          <p:nvPr/>
        </p:nvSpPr>
        <p:spPr bwMode="auto">
          <a:xfrm>
            <a:off x="0" y="2218063"/>
            <a:ext cx="1689100" cy="477805"/>
          </a:xfrm>
          <a:prstGeom prst="rect">
            <a:avLst/>
          </a:prstGeom>
          <a:noFill/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Возможности </a:t>
            </a:r>
            <a:r>
              <a:rPr lang="ru-RU" sz="1200" b="0" dirty="0" smtClean="0">
                <a:solidFill>
                  <a:schemeClr val="bg1"/>
                </a:solidFill>
                <a:latin typeface="Arial" charset="0"/>
              </a:rPr>
              <a:t>интеграции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" name="Rectangle 1031"/>
          <p:cNvSpPr>
            <a:spLocks noChangeArrowheads="1"/>
          </p:cNvSpPr>
          <p:nvPr/>
        </p:nvSpPr>
        <p:spPr bwMode="auto">
          <a:xfrm>
            <a:off x="-7618" y="4136233"/>
            <a:ext cx="1689100" cy="477805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dirty="0" smtClean="0">
                <a:solidFill>
                  <a:schemeClr val="bg1"/>
                </a:solidFill>
                <a:latin typeface="Arial" charset="0"/>
              </a:rPr>
              <a:t>Механизмы интеграции</a:t>
            </a:r>
            <a:endParaRPr lang="en-US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" name="Rectangle 1033"/>
          <p:cNvSpPr>
            <a:spLocks noChangeArrowheads="1"/>
          </p:cNvSpPr>
          <p:nvPr/>
        </p:nvSpPr>
        <p:spPr bwMode="auto">
          <a:xfrm>
            <a:off x="-1588" y="1666681"/>
            <a:ext cx="1690688" cy="514738"/>
          </a:xfrm>
          <a:prstGeom prst="rect">
            <a:avLst/>
          </a:prstGeom>
          <a:noFill/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" name="Rectangle 1029"/>
          <p:cNvSpPr>
            <a:spLocks noChangeArrowheads="1"/>
          </p:cNvSpPr>
          <p:nvPr/>
        </p:nvSpPr>
        <p:spPr bwMode="auto">
          <a:xfrm>
            <a:off x="13648" y="2746160"/>
            <a:ext cx="1675452" cy="47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 dirty="0" smtClean="0">
                <a:solidFill>
                  <a:schemeClr val="bg1"/>
                </a:solidFill>
                <a:latin typeface="Arial" charset="0"/>
              </a:rPr>
              <a:t>Интеграция с системами ТОРО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АСУРЭО. Интеграция</a:t>
            </a:r>
          </a:p>
        </p:txBody>
      </p:sp>
      <p:sp>
        <p:nvSpPr>
          <p:cNvPr id="12" name="Rectangle 1031"/>
          <p:cNvSpPr>
            <a:spLocks noChangeArrowheads="1"/>
          </p:cNvSpPr>
          <p:nvPr/>
        </p:nvSpPr>
        <p:spPr bwMode="auto">
          <a:xfrm>
            <a:off x="0" y="3780389"/>
            <a:ext cx="1689100" cy="311606"/>
          </a:xfrm>
          <a:prstGeom prst="rect">
            <a:avLst/>
          </a:prstGeom>
          <a:noFill/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Интеграция с ОИК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" name="Rectangle 1031"/>
          <p:cNvSpPr>
            <a:spLocks noChangeArrowheads="1"/>
          </p:cNvSpPr>
          <p:nvPr/>
        </p:nvSpPr>
        <p:spPr bwMode="auto">
          <a:xfrm>
            <a:off x="0" y="4664330"/>
            <a:ext cx="1697038" cy="47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 dirty="0" smtClean="0">
                <a:solidFill>
                  <a:schemeClr val="bg1"/>
                </a:solidFill>
                <a:latin typeface="Arial" charset="0"/>
              </a:rPr>
              <a:t>Возможности </a:t>
            </a: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по развитию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" name="Rectangle 1029"/>
          <p:cNvSpPr>
            <a:spLocks noChangeArrowheads="1"/>
          </p:cNvSpPr>
          <p:nvPr/>
        </p:nvSpPr>
        <p:spPr bwMode="auto">
          <a:xfrm>
            <a:off x="6030" y="3271230"/>
            <a:ext cx="1675452" cy="477805"/>
          </a:xfrm>
          <a:prstGeom prst="rect">
            <a:avLst/>
          </a:prstGeom>
          <a:noFill/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 dirty="0" smtClean="0">
                <a:solidFill>
                  <a:schemeClr val="bg1"/>
                </a:solidFill>
                <a:latin typeface="Arial" charset="0"/>
              </a:rPr>
              <a:t>Интеграция с ПК «Аварийность»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831975" y="373063"/>
            <a:ext cx="3621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eaLnBrk="1" hangingPunct="1">
              <a:buClr>
                <a:srgbClr val="FF9900"/>
              </a:buClr>
              <a:buFont typeface="Arial" charset="0"/>
              <a:buNone/>
            </a:pPr>
            <a:r>
              <a:rPr lang="ru-RU" altLang="ru-RU" sz="2400" dirty="0"/>
              <a:t>В</a:t>
            </a:r>
            <a:r>
              <a:rPr lang="ru-RU" altLang="ru-RU" sz="2400" dirty="0" smtClean="0"/>
              <a:t>нешние </a:t>
            </a:r>
            <a:r>
              <a:rPr lang="ru-RU" altLang="ru-RU" sz="2400" dirty="0"/>
              <a:t>обработчики</a:t>
            </a:r>
            <a:endParaRPr lang="ru-RU" sz="2400" dirty="0">
              <a:latin typeface="Arial" charset="0"/>
            </a:endParaRPr>
          </a:p>
        </p:txBody>
      </p:sp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86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Содержимое 5" descr="integracia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9775" y="1574800"/>
            <a:ext cx="6751638" cy="46132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029"/>
          <p:cNvSpPr>
            <a:spLocks noChangeArrowheads="1"/>
          </p:cNvSpPr>
          <p:nvPr/>
        </p:nvSpPr>
        <p:spPr bwMode="auto">
          <a:xfrm>
            <a:off x="0" y="2218063"/>
            <a:ext cx="1689100" cy="477805"/>
          </a:xfrm>
          <a:prstGeom prst="rect">
            <a:avLst/>
          </a:prstGeom>
          <a:noFill/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Возможности </a:t>
            </a:r>
            <a:r>
              <a:rPr lang="ru-RU" sz="1200" b="0" dirty="0" smtClean="0">
                <a:solidFill>
                  <a:schemeClr val="bg1"/>
                </a:solidFill>
                <a:latin typeface="Arial" charset="0"/>
              </a:rPr>
              <a:t>интеграции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" name="Rectangle 1033"/>
          <p:cNvSpPr>
            <a:spLocks noChangeArrowheads="1"/>
          </p:cNvSpPr>
          <p:nvPr/>
        </p:nvSpPr>
        <p:spPr bwMode="auto">
          <a:xfrm>
            <a:off x="-1588" y="1666681"/>
            <a:ext cx="1690688" cy="514738"/>
          </a:xfrm>
          <a:prstGeom prst="rect">
            <a:avLst/>
          </a:prstGeom>
          <a:noFill/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" name="Rectangle 1029"/>
          <p:cNvSpPr>
            <a:spLocks noChangeArrowheads="1"/>
          </p:cNvSpPr>
          <p:nvPr/>
        </p:nvSpPr>
        <p:spPr bwMode="auto">
          <a:xfrm>
            <a:off x="13648" y="2746160"/>
            <a:ext cx="1675452" cy="47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 dirty="0" smtClean="0">
                <a:solidFill>
                  <a:schemeClr val="bg1"/>
                </a:solidFill>
                <a:latin typeface="Arial" charset="0"/>
              </a:rPr>
              <a:t>Интеграция с системами ТОРО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АСУРЭО. Интеграция</a:t>
            </a:r>
          </a:p>
        </p:txBody>
      </p:sp>
      <p:sp>
        <p:nvSpPr>
          <p:cNvPr id="12" name="Rectangle 1031"/>
          <p:cNvSpPr>
            <a:spLocks noChangeArrowheads="1"/>
          </p:cNvSpPr>
          <p:nvPr/>
        </p:nvSpPr>
        <p:spPr bwMode="auto">
          <a:xfrm>
            <a:off x="-7618" y="4136233"/>
            <a:ext cx="1689100" cy="477805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dirty="0" smtClean="0">
                <a:solidFill>
                  <a:schemeClr val="bg1"/>
                </a:solidFill>
                <a:latin typeface="Arial" charset="0"/>
              </a:rPr>
              <a:t>Механизмы интеграции</a:t>
            </a:r>
            <a:endParaRPr lang="en-US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" name="Rectangle 1031"/>
          <p:cNvSpPr>
            <a:spLocks noChangeArrowheads="1"/>
          </p:cNvSpPr>
          <p:nvPr/>
        </p:nvSpPr>
        <p:spPr bwMode="auto">
          <a:xfrm>
            <a:off x="0" y="3780389"/>
            <a:ext cx="1689100" cy="311606"/>
          </a:xfrm>
          <a:prstGeom prst="rect">
            <a:avLst/>
          </a:prstGeom>
          <a:noFill/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Интеграция с ОИК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" name="Rectangle 1031"/>
          <p:cNvSpPr>
            <a:spLocks noChangeArrowheads="1"/>
          </p:cNvSpPr>
          <p:nvPr/>
        </p:nvSpPr>
        <p:spPr bwMode="auto">
          <a:xfrm>
            <a:off x="0" y="4664330"/>
            <a:ext cx="1697038" cy="47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 dirty="0" smtClean="0">
                <a:solidFill>
                  <a:schemeClr val="bg1"/>
                </a:solidFill>
                <a:latin typeface="Arial" charset="0"/>
              </a:rPr>
              <a:t>Возможности </a:t>
            </a: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по развитию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" name="Rectangle 1029"/>
          <p:cNvSpPr>
            <a:spLocks noChangeArrowheads="1"/>
          </p:cNvSpPr>
          <p:nvPr/>
        </p:nvSpPr>
        <p:spPr bwMode="auto">
          <a:xfrm>
            <a:off x="6030" y="3271230"/>
            <a:ext cx="1675452" cy="477805"/>
          </a:xfrm>
          <a:prstGeom prst="rect">
            <a:avLst/>
          </a:prstGeom>
          <a:noFill/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 dirty="0" smtClean="0">
                <a:solidFill>
                  <a:schemeClr val="bg1"/>
                </a:solidFill>
                <a:latin typeface="Arial" charset="0"/>
              </a:rPr>
              <a:t>Интеграция с ПК «Аварийность»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86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Box 2"/>
          <p:cNvSpPr txBox="1">
            <a:spLocks noChangeArrowheads="1"/>
          </p:cNvSpPr>
          <p:nvPr/>
        </p:nvSpPr>
        <p:spPr bwMode="auto">
          <a:xfrm>
            <a:off x="1831975" y="373063"/>
            <a:ext cx="21467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eaLnBrk="1" hangingPunct="1">
              <a:buClr>
                <a:srgbClr val="FF9900"/>
              </a:buClr>
              <a:buFont typeface="Arial" charset="0"/>
              <a:buNone/>
            </a:pPr>
            <a:r>
              <a:rPr lang="en-US" altLang="ru-RU" sz="2400" kern="0" dirty="0" smtClean="0"/>
              <a:t>Web</a:t>
            </a:r>
            <a:r>
              <a:rPr lang="ru-RU" altLang="ru-RU" sz="2400" kern="0" dirty="0" smtClean="0"/>
              <a:t>-службы</a:t>
            </a:r>
            <a:endParaRPr lang="ru-RU" sz="2400" dirty="0">
              <a:latin typeface="Arial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905000" y="1120775"/>
            <a:ext cx="72390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33"/>
              </a:buClr>
              <a:buFont typeface="Arial" charset="0"/>
              <a:defRPr sz="2000" b="1">
                <a:solidFill>
                  <a:schemeClr val="tx1"/>
                </a:solidFill>
                <a:latin typeface="Siemens Sans"/>
                <a:ea typeface="+mn-ea"/>
                <a:cs typeface="+mn-cs"/>
              </a:defRPr>
            </a:lvl1pPr>
            <a:lvl2pPr marL="381000" indent="-192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charset="0"/>
              <a:buChar char="n"/>
              <a:defRPr b="1">
                <a:solidFill>
                  <a:schemeClr val="tx1"/>
                </a:solidFill>
                <a:latin typeface="Siemens Sans"/>
              </a:defRPr>
            </a:lvl2pPr>
            <a:lvl3pPr marL="569913" indent="-18732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charset="0"/>
              <a:buChar char="n"/>
              <a:defRPr sz="1600" b="1">
                <a:solidFill>
                  <a:schemeClr val="tx1"/>
                </a:solidFill>
                <a:latin typeface="Siemens Sans"/>
              </a:defRPr>
            </a:lvl3pPr>
            <a:lvl4pPr marL="757238" indent="-17621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charset="0"/>
              <a:buChar char="n"/>
              <a:defRPr sz="1600" b="1">
                <a:solidFill>
                  <a:schemeClr val="tx1"/>
                </a:solidFill>
                <a:latin typeface="Siemens Sans"/>
              </a:defRPr>
            </a:lvl4pPr>
            <a:lvl5pPr marL="950913" indent="-192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charset="0"/>
              <a:buChar char="n"/>
              <a:defRPr sz="1600" b="1">
                <a:solidFill>
                  <a:schemeClr val="tx1"/>
                </a:solidFill>
                <a:latin typeface="Siemens Sans"/>
              </a:defRPr>
            </a:lvl5pPr>
            <a:lvl6pPr marL="1408113" indent="-192088" algn="l" rtl="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+mn-lt"/>
              </a:defRPr>
            </a:lvl6pPr>
            <a:lvl7pPr marL="1865313" indent="-192088" algn="l" rtl="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+mn-lt"/>
              </a:defRPr>
            </a:lvl7pPr>
            <a:lvl8pPr marL="2322513" indent="-192088" algn="l" rtl="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+mn-lt"/>
              </a:defRPr>
            </a:lvl8pPr>
            <a:lvl9pPr marL="2779713" indent="-192088" algn="l" rtl="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282575" indent="-282575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"/>
            </a:pPr>
            <a:r>
              <a:rPr lang="ru-RU" altLang="ru-RU" sz="1600" b="0" kern="0" dirty="0" smtClean="0">
                <a:latin typeface="+mn-lt"/>
              </a:rPr>
              <a:t>Получение/изменение информации БД сторонними системами посредством вызова </a:t>
            </a:r>
            <a:r>
              <a:rPr lang="en-US" altLang="ru-RU" sz="1600" b="0" kern="0" dirty="0" smtClean="0">
                <a:latin typeface="+mn-lt"/>
              </a:rPr>
              <a:t>Web-</a:t>
            </a:r>
            <a:r>
              <a:rPr lang="ru-RU" altLang="ru-RU" sz="1600" b="0" kern="0" dirty="0" smtClean="0">
                <a:latin typeface="+mn-lt"/>
              </a:rPr>
              <a:t>методов</a:t>
            </a:r>
          </a:p>
          <a:p>
            <a:pPr marL="282575" indent="-282575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"/>
            </a:pPr>
            <a:r>
              <a:rPr lang="ru-RU" altLang="ru-RU" sz="1600" b="0" kern="0" dirty="0" smtClean="0">
                <a:latin typeface="+mn-lt"/>
              </a:rPr>
              <a:t>Результатом запроса является </a:t>
            </a:r>
            <a:r>
              <a:rPr lang="en-US" altLang="ru-RU" sz="1600" b="0" kern="0" dirty="0" smtClean="0">
                <a:latin typeface="+mn-lt"/>
              </a:rPr>
              <a:t>XML </a:t>
            </a:r>
            <a:r>
              <a:rPr lang="ru-RU" altLang="ru-RU" sz="1600" b="0" kern="0" dirty="0" smtClean="0">
                <a:latin typeface="+mn-lt"/>
              </a:rPr>
              <a:t>представление информации, которое может быть обработано любой сторонней системой</a:t>
            </a:r>
          </a:p>
        </p:txBody>
      </p:sp>
      <p:pic>
        <p:nvPicPr>
          <p:cNvPr id="18" name="Picture 4" descr="Безымянный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5" y="2549525"/>
            <a:ext cx="6153150" cy="4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ine 5"/>
          <p:cNvSpPr>
            <a:spLocks noChangeShapeType="1"/>
          </p:cNvSpPr>
          <p:nvPr/>
        </p:nvSpPr>
        <p:spPr bwMode="auto">
          <a:xfrm flipH="1">
            <a:off x="5199063" y="2527300"/>
            <a:ext cx="979487" cy="627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72000" bIns="0">
            <a:spAutoFit/>
          </a:bodyPr>
          <a:lstStyle/>
          <a:p>
            <a:endParaRPr lang="ru-RU"/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6351588" y="4791075"/>
            <a:ext cx="1403350" cy="393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3152" tIns="73152" rIns="72000" bIns="73152" anchor="ctr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Clr>
                <a:srgbClr val="FF9900"/>
              </a:buClr>
              <a:buFont typeface="Wingdings" panose="05000000000000000000" pitchFamily="2" charset="2"/>
              <a:buNone/>
            </a:pPr>
            <a:r>
              <a:rPr lang="ru-RU" altLang="ru-RU" sz="1600" b="0"/>
              <a:t>Набор данных</a:t>
            </a:r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4968875" y="2378075"/>
            <a:ext cx="2155825" cy="3460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72000" bIns="0" anchor="ctr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Clr>
                <a:srgbClr val="FF9900"/>
              </a:buClr>
              <a:buFont typeface="Wingdings" panose="05000000000000000000" pitchFamily="2" charset="2"/>
              <a:buNone/>
            </a:pPr>
            <a:r>
              <a:rPr lang="ru-RU" altLang="ru-RU" sz="1600" b="0"/>
              <a:t>Имя </a:t>
            </a:r>
            <a:r>
              <a:rPr lang="en-US" altLang="ru-RU" sz="1600" b="0"/>
              <a:t>Web-</a:t>
            </a:r>
            <a:r>
              <a:rPr lang="ru-RU" altLang="ru-RU" sz="1600" b="0"/>
              <a:t>метода</a:t>
            </a:r>
          </a:p>
        </p:txBody>
      </p:sp>
      <p:sp>
        <p:nvSpPr>
          <p:cNvPr id="22" name="Oval 44"/>
          <p:cNvSpPr>
            <a:spLocks noChangeArrowheads="1"/>
          </p:cNvSpPr>
          <p:nvPr/>
        </p:nvSpPr>
        <p:spPr bwMode="auto">
          <a:xfrm>
            <a:off x="2471738" y="4995863"/>
            <a:ext cx="3475037" cy="5476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72000" bIns="0" anchor="ctr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FF9900"/>
              </a:buClr>
              <a:buFont typeface="Wingdings" panose="05000000000000000000" pitchFamily="2" charset="2"/>
              <a:buNone/>
            </a:pPr>
            <a:endParaRPr lang="ru-RU" altLang="ru-RU"/>
          </a:p>
        </p:txBody>
      </p:sp>
      <p:sp>
        <p:nvSpPr>
          <p:cNvPr id="23" name="AutoShape 45"/>
          <p:cNvSpPr>
            <a:spLocks/>
          </p:cNvSpPr>
          <p:nvPr/>
        </p:nvSpPr>
        <p:spPr bwMode="auto">
          <a:xfrm>
            <a:off x="6096000" y="4689475"/>
            <a:ext cx="158750" cy="590550"/>
          </a:xfrm>
          <a:prstGeom prst="rightBrace">
            <a:avLst>
              <a:gd name="adj1" fmla="val 4496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72000" bIns="0" anchor="ctr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FF9900"/>
              </a:buClr>
              <a:buFont typeface="Wingdings" panose="05000000000000000000" pitchFamily="2" charset="2"/>
              <a:buNone/>
            </a:pPr>
            <a:endParaRPr lang="ru-RU" altLang="ru-RU"/>
          </a:p>
        </p:txBody>
      </p:sp>
      <p:sp>
        <p:nvSpPr>
          <p:cNvPr id="24" name="Oval 44"/>
          <p:cNvSpPr>
            <a:spLocks noChangeArrowheads="1"/>
          </p:cNvSpPr>
          <p:nvPr/>
        </p:nvSpPr>
        <p:spPr bwMode="auto">
          <a:xfrm>
            <a:off x="2478088" y="4457700"/>
            <a:ext cx="3475037" cy="5476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72000" bIns="0" anchor="ctr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FF9900"/>
              </a:buClr>
              <a:buFont typeface="Wingdings" panose="05000000000000000000" pitchFamily="2" charset="2"/>
              <a:buNone/>
            </a:pPr>
            <a:endParaRPr lang="ru-RU" altLang="ru-RU"/>
          </a:p>
        </p:txBody>
      </p:sp>
      <p:sp>
        <p:nvSpPr>
          <p:cNvPr id="25" name="Rectangle 1029"/>
          <p:cNvSpPr>
            <a:spLocks noChangeArrowheads="1"/>
          </p:cNvSpPr>
          <p:nvPr/>
        </p:nvSpPr>
        <p:spPr bwMode="auto">
          <a:xfrm>
            <a:off x="0" y="2218063"/>
            <a:ext cx="1689100" cy="477805"/>
          </a:xfrm>
          <a:prstGeom prst="rect">
            <a:avLst/>
          </a:prstGeom>
          <a:noFill/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Возможности </a:t>
            </a:r>
            <a:r>
              <a:rPr lang="ru-RU" sz="1200" b="0" dirty="0" smtClean="0">
                <a:solidFill>
                  <a:schemeClr val="bg1"/>
                </a:solidFill>
                <a:latin typeface="Arial" charset="0"/>
              </a:rPr>
              <a:t>интеграции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9" name="Rectangle 1033"/>
          <p:cNvSpPr>
            <a:spLocks noChangeArrowheads="1"/>
          </p:cNvSpPr>
          <p:nvPr/>
        </p:nvSpPr>
        <p:spPr bwMode="auto">
          <a:xfrm>
            <a:off x="-1588" y="1666681"/>
            <a:ext cx="1690688" cy="514738"/>
          </a:xfrm>
          <a:prstGeom prst="rect">
            <a:avLst/>
          </a:prstGeom>
          <a:noFill/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" name="Rectangle 1029"/>
          <p:cNvSpPr>
            <a:spLocks noChangeArrowheads="1"/>
          </p:cNvSpPr>
          <p:nvPr/>
        </p:nvSpPr>
        <p:spPr bwMode="auto">
          <a:xfrm>
            <a:off x="13648" y="2746160"/>
            <a:ext cx="1675452" cy="47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 dirty="0" smtClean="0">
                <a:solidFill>
                  <a:schemeClr val="bg1"/>
                </a:solidFill>
                <a:latin typeface="Arial" charset="0"/>
              </a:rPr>
              <a:t>Интеграция с системами ТОРО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АСУРЭО. Интеграция</a:t>
            </a:r>
          </a:p>
        </p:txBody>
      </p:sp>
      <p:sp>
        <p:nvSpPr>
          <p:cNvPr id="32" name="Rectangle 1031"/>
          <p:cNvSpPr>
            <a:spLocks noChangeArrowheads="1"/>
          </p:cNvSpPr>
          <p:nvPr/>
        </p:nvSpPr>
        <p:spPr bwMode="auto">
          <a:xfrm>
            <a:off x="-7618" y="4136233"/>
            <a:ext cx="1689100" cy="477805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dirty="0" smtClean="0">
                <a:solidFill>
                  <a:schemeClr val="bg1"/>
                </a:solidFill>
                <a:latin typeface="Arial" charset="0"/>
              </a:rPr>
              <a:t>Механизмы интеграции</a:t>
            </a:r>
            <a:endParaRPr lang="en-US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3" name="Rectangle 1031"/>
          <p:cNvSpPr>
            <a:spLocks noChangeArrowheads="1"/>
          </p:cNvSpPr>
          <p:nvPr/>
        </p:nvSpPr>
        <p:spPr bwMode="auto">
          <a:xfrm>
            <a:off x="0" y="3780389"/>
            <a:ext cx="1689100" cy="311606"/>
          </a:xfrm>
          <a:prstGeom prst="rect">
            <a:avLst/>
          </a:prstGeom>
          <a:noFill/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Интеграция с ОИК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4" name="Rectangle 1031"/>
          <p:cNvSpPr>
            <a:spLocks noChangeArrowheads="1"/>
          </p:cNvSpPr>
          <p:nvPr/>
        </p:nvSpPr>
        <p:spPr bwMode="auto">
          <a:xfrm>
            <a:off x="0" y="4664330"/>
            <a:ext cx="1697038" cy="47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 dirty="0" smtClean="0">
                <a:solidFill>
                  <a:schemeClr val="bg1"/>
                </a:solidFill>
                <a:latin typeface="Arial" charset="0"/>
              </a:rPr>
              <a:t>Возможности </a:t>
            </a: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по развитию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5" name="Rectangle 1029"/>
          <p:cNvSpPr>
            <a:spLocks noChangeArrowheads="1"/>
          </p:cNvSpPr>
          <p:nvPr/>
        </p:nvSpPr>
        <p:spPr bwMode="auto">
          <a:xfrm>
            <a:off x="6030" y="3271230"/>
            <a:ext cx="1675452" cy="477805"/>
          </a:xfrm>
          <a:prstGeom prst="rect">
            <a:avLst/>
          </a:prstGeom>
          <a:noFill/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 dirty="0" smtClean="0">
                <a:solidFill>
                  <a:schemeClr val="bg1"/>
                </a:solidFill>
                <a:latin typeface="Arial" charset="0"/>
              </a:rPr>
              <a:t>Интеграция с ПК «Аварийность»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86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2"/>
          <p:cNvSpPr txBox="1">
            <a:spLocks noChangeArrowheads="1"/>
          </p:cNvSpPr>
          <p:nvPr/>
        </p:nvSpPr>
        <p:spPr bwMode="auto">
          <a:xfrm>
            <a:off x="1763735" y="373063"/>
            <a:ext cx="44510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eaLnBrk="1" hangingPunct="1">
              <a:buClr>
                <a:srgbClr val="FF9900"/>
              </a:buClr>
              <a:buFont typeface="Arial" charset="0"/>
              <a:buNone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Arial"/>
              </a:rPr>
              <a:t>Возможности по развитию</a:t>
            </a:r>
            <a:endParaRPr lang="ru-RU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907076" y="1637730"/>
            <a:ext cx="7239000" cy="522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33"/>
              </a:buClr>
              <a:buFont typeface="Arial" charset="0"/>
              <a:defRPr sz="2000" b="1">
                <a:solidFill>
                  <a:schemeClr val="tx1"/>
                </a:solidFill>
                <a:latin typeface="Siemens Sans"/>
                <a:ea typeface="+mn-ea"/>
                <a:cs typeface="+mn-cs"/>
              </a:defRPr>
            </a:lvl1pPr>
            <a:lvl2pPr marL="381000" indent="-192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charset="0"/>
              <a:buChar char="n"/>
              <a:defRPr b="1">
                <a:solidFill>
                  <a:schemeClr val="tx1"/>
                </a:solidFill>
                <a:latin typeface="Siemens Sans"/>
              </a:defRPr>
            </a:lvl2pPr>
            <a:lvl3pPr marL="569913" indent="-18732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charset="0"/>
              <a:buChar char="n"/>
              <a:defRPr sz="1600" b="1">
                <a:solidFill>
                  <a:schemeClr val="tx1"/>
                </a:solidFill>
                <a:latin typeface="Siemens Sans"/>
              </a:defRPr>
            </a:lvl3pPr>
            <a:lvl4pPr marL="757238" indent="-17621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charset="0"/>
              <a:buChar char="n"/>
              <a:defRPr sz="1600" b="1">
                <a:solidFill>
                  <a:schemeClr val="tx1"/>
                </a:solidFill>
                <a:latin typeface="Siemens Sans"/>
              </a:defRPr>
            </a:lvl4pPr>
            <a:lvl5pPr marL="950913" indent="-192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charset="0"/>
              <a:buChar char="n"/>
              <a:defRPr sz="1600" b="1">
                <a:solidFill>
                  <a:schemeClr val="tx1"/>
                </a:solidFill>
                <a:latin typeface="Siemens Sans"/>
              </a:defRPr>
            </a:lvl5pPr>
            <a:lvl6pPr marL="1408113" indent="-192088" algn="l" rtl="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+mn-lt"/>
              </a:defRPr>
            </a:lvl6pPr>
            <a:lvl7pPr marL="1865313" indent="-192088" algn="l" rtl="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+mn-lt"/>
              </a:defRPr>
            </a:lvl7pPr>
            <a:lvl8pPr marL="2322513" indent="-192088" algn="l" rtl="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+mn-lt"/>
              </a:defRPr>
            </a:lvl8pPr>
            <a:lvl9pPr marL="2779713" indent="-192088" algn="l" rtl="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ct val="30000"/>
              </a:spcAft>
              <a:buFont typeface="Webdings" pitchFamily="18" charset="2"/>
              <a:buChar char="&lt;"/>
            </a:pPr>
            <a:r>
              <a:rPr lang="ru-RU" sz="1800" b="0" kern="0" dirty="0">
                <a:solidFill>
                  <a:srgbClr val="000000"/>
                </a:solidFill>
                <a:latin typeface="Arial" charset="0"/>
              </a:rPr>
              <a:t>Организация оповещений с помощью </a:t>
            </a:r>
            <a:r>
              <a:rPr lang="en-US" sz="1800" b="0" kern="0" dirty="0">
                <a:solidFill>
                  <a:srgbClr val="000000"/>
                </a:solidFill>
                <a:latin typeface="Arial" charset="0"/>
              </a:rPr>
              <a:t>SMS </a:t>
            </a:r>
            <a:r>
              <a:rPr lang="ru-RU" sz="1800" b="0" kern="0" dirty="0">
                <a:solidFill>
                  <a:srgbClr val="000000"/>
                </a:solidFill>
                <a:latin typeface="Arial" charset="0"/>
              </a:rPr>
              <a:t>и </a:t>
            </a:r>
            <a:r>
              <a:rPr lang="en-US" sz="1800" b="0" kern="0" dirty="0">
                <a:solidFill>
                  <a:srgbClr val="000000"/>
                </a:solidFill>
                <a:latin typeface="Arial" charset="0"/>
              </a:rPr>
              <a:t>e-mail</a:t>
            </a:r>
          </a:p>
          <a:p>
            <a:pPr lvl="2">
              <a:spcAft>
                <a:spcPct val="30000"/>
              </a:spcAft>
              <a:buFont typeface="Webdings" pitchFamily="18" charset="2"/>
              <a:buChar char="&lt;"/>
            </a:pPr>
            <a:r>
              <a:rPr lang="ru-RU" sz="1800" b="0" kern="0" dirty="0">
                <a:solidFill>
                  <a:srgbClr val="000000"/>
                </a:solidFill>
                <a:latin typeface="Arial" charset="0"/>
              </a:rPr>
              <a:t>оповещение пользователей о новых заявках и нештатных ситуациях, а также о других событиях в системе</a:t>
            </a:r>
            <a:endParaRPr lang="en-US" sz="1800" b="0" kern="0" dirty="0">
              <a:solidFill>
                <a:srgbClr val="000000"/>
              </a:solidFill>
              <a:latin typeface="Arial" charset="0"/>
            </a:endParaRPr>
          </a:p>
          <a:p>
            <a:pPr lvl="2">
              <a:spcAft>
                <a:spcPct val="30000"/>
              </a:spcAft>
              <a:buFont typeface="Webdings" pitchFamily="18" charset="2"/>
              <a:buChar char="&lt;"/>
            </a:pPr>
            <a:r>
              <a:rPr lang="ru-RU" sz="1800" b="0" kern="0" dirty="0">
                <a:solidFill>
                  <a:srgbClr val="000000"/>
                </a:solidFill>
                <a:latin typeface="Arial" charset="0"/>
              </a:rPr>
              <a:t>оповещение потребителей о заявках и об отключениях электроэнергии</a:t>
            </a:r>
          </a:p>
          <a:p>
            <a:pPr>
              <a:spcAft>
                <a:spcPct val="30000"/>
              </a:spcAft>
              <a:buFont typeface="Webdings" pitchFamily="18" charset="2"/>
              <a:buChar char="&lt;"/>
            </a:pPr>
            <a:r>
              <a:rPr lang="ru-RU" sz="1800" b="0" kern="0" dirty="0" smtClean="0">
                <a:solidFill>
                  <a:srgbClr val="000000"/>
                </a:solidFill>
                <a:latin typeface="Arial" charset="0"/>
              </a:rPr>
              <a:t>Новая подсистема АСУРЭО «Оперативные заявки. Легкий клиент» </a:t>
            </a:r>
          </a:p>
          <a:p>
            <a:pPr>
              <a:spcAft>
                <a:spcPct val="30000"/>
              </a:spcAft>
              <a:buFont typeface="Webdings" pitchFamily="18" charset="2"/>
              <a:buChar char="&lt;"/>
            </a:pPr>
            <a:r>
              <a:rPr lang="ru-RU" sz="1800" b="0" kern="0" dirty="0">
                <a:solidFill>
                  <a:srgbClr val="000000"/>
                </a:solidFill>
                <a:latin typeface="Arial" charset="0"/>
              </a:rPr>
              <a:t>Интеграция с </a:t>
            </a:r>
            <a:r>
              <a:rPr lang="en-US" sz="1800" b="0" kern="0" dirty="0">
                <a:solidFill>
                  <a:srgbClr val="000000"/>
                </a:solidFill>
                <a:latin typeface="Arial" charset="0"/>
              </a:rPr>
              <a:t>CIM</a:t>
            </a:r>
          </a:p>
          <a:p>
            <a:pPr>
              <a:spcAft>
                <a:spcPct val="30000"/>
              </a:spcAft>
              <a:buFont typeface="Webdings" pitchFamily="18" charset="2"/>
              <a:buChar char="&lt;"/>
            </a:pPr>
            <a:r>
              <a:rPr lang="ru-RU" sz="1800" b="0" kern="0" dirty="0" smtClean="0">
                <a:solidFill>
                  <a:srgbClr val="000000"/>
                </a:solidFill>
                <a:latin typeface="Arial" charset="0"/>
              </a:rPr>
              <a:t>Передача информации из АСУРЭО о нештатных ситуациях </a:t>
            </a:r>
          </a:p>
          <a:p>
            <a:pPr lvl="2">
              <a:spcAft>
                <a:spcPct val="30000"/>
              </a:spcAft>
              <a:buFont typeface="Webdings" pitchFamily="18" charset="2"/>
              <a:buChar char="&lt;"/>
            </a:pPr>
            <a:r>
              <a:rPr lang="ru-RU" sz="1800" b="0" kern="0" dirty="0">
                <a:solidFill>
                  <a:srgbClr val="000000"/>
                </a:solidFill>
                <a:latin typeface="Arial" charset="0"/>
              </a:rPr>
              <a:t>в ГИС для координации работ по устранению нештатных ситуаций</a:t>
            </a:r>
            <a:endParaRPr lang="en-US" sz="1800" b="0" kern="0" dirty="0">
              <a:solidFill>
                <a:srgbClr val="000000"/>
              </a:solidFill>
              <a:latin typeface="Arial" charset="0"/>
            </a:endParaRPr>
          </a:p>
          <a:p>
            <a:pPr lvl="2">
              <a:spcAft>
                <a:spcPct val="30000"/>
              </a:spcAft>
              <a:buFont typeface="Webdings" pitchFamily="18" charset="2"/>
              <a:buChar char="&lt;"/>
            </a:pPr>
            <a:r>
              <a:rPr lang="ru-RU" sz="1800" b="0" kern="0" dirty="0" smtClean="0">
                <a:solidFill>
                  <a:srgbClr val="000000"/>
                </a:solidFill>
                <a:latin typeface="Arial" charset="0"/>
              </a:rPr>
              <a:t>в информационно-аналитические </a:t>
            </a:r>
            <a:r>
              <a:rPr lang="ru-RU" sz="1800" b="0" kern="0" dirty="0" smtClean="0">
                <a:solidFill>
                  <a:srgbClr val="000000"/>
                </a:solidFill>
                <a:latin typeface="Arial" charset="0"/>
              </a:rPr>
              <a:t>системы </a:t>
            </a:r>
            <a:r>
              <a:rPr lang="ru-RU" sz="1800" b="0" kern="0" dirty="0" smtClean="0">
                <a:solidFill>
                  <a:srgbClr val="000000"/>
                </a:solidFill>
                <a:latin typeface="Arial" charset="0"/>
              </a:rPr>
              <a:t>(АРТН, САЦ и т.п.)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831974" y="1021164"/>
            <a:ext cx="7312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0" dirty="0" smtClean="0">
                <a:latin typeface="Arial" charset="0"/>
              </a:rPr>
              <a:t>Перспективные задачи по </a:t>
            </a:r>
            <a:r>
              <a:rPr lang="ru-RU" sz="2000" b="0" dirty="0">
                <a:latin typeface="Arial" charset="0"/>
              </a:rPr>
              <a:t>интеграции </a:t>
            </a:r>
            <a:r>
              <a:rPr lang="ru-RU" sz="2000" b="0" dirty="0" smtClean="0">
                <a:latin typeface="Arial" charset="0"/>
              </a:rPr>
              <a:t>АСУРЭО</a:t>
            </a:r>
          </a:p>
        </p:txBody>
      </p:sp>
      <p:sp>
        <p:nvSpPr>
          <p:cNvPr id="15" name="Rectangle 1029"/>
          <p:cNvSpPr>
            <a:spLocks noChangeArrowheads="1"/>
          </p:cNvSpPr>
          <p:nvPr/>
        </p:nvSpPr>
        <p:spPr bwMode="auto">
          <a:xfrm>
            <a:off x="0" y="2218063"/>
            <a:ext cx="1689100" cy="477805"/>
          </a:xfrm>
          <a:prstGeom prst="rect">
            <a:avLst/>
          </a:prstGeom>
          <a:noFill/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Возможности </a:t>
            </a:r>
            <a:r>
              <a:rPr lang="ru-RU" sz="1200" b="0" dirty="0" smtClean="0">
                <a:solidFill>
                  <a:schemeClr val="bg1"/>
                </a:solidFill>
                <a:latin typeface="Arial" charset="0"/>
              </a:rPr>
              <a:t>интеграции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" name="Rectangle 1031"/>
          <p:cNvSpPr>
            <a:spLocks noChangeArrowheads="1"/>
          </p:cNvSpPr>
          <p:nvPr/>
        </p:nvSpPr>
        <p:spPr bwMode="auto">
          <a:xfrm>
            <a:off x="-7618" y="4658276"/>
            <a:ext cx="1689100" cy="477805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dirty="0" smtClean="0">
                <a:solidFill>
                  <a:schemeClr val="bg1"/>
                </a:solidFill>
                <a:latin typeface="Arial" charset="0"/>
              </a:rPr>
              <a:t>Возможности </a:t>
            </a:r>
            <a:r>
              <a:rPr lang="ru-RU" sz="1200" dirty="0">
                <a:solidFill>
                  <a:schemeClr val="bg1"/>
                </a:solidFill>
                <a:latin typeface="Arial" charset="0"/>
              </a:rPr>
              <a:t>по развитию</a:t>
            </a:r>
            <a:endParaRPr lang="en-US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" name="Rectangle 1033"/>
          <p:cNvSpPr>
            <a:spLocks noChangeArrowheads="1"/>
          </p:cNvSpPr>
          <p:nvPr/>
        </p:nvSpPr>
        <p:spPr bwMode="auto">
          <a:xfrm>
            <a:off x="-1588" y="1666681"/>
            <a:ext cx="1690688" cy="514738"/>
          </a:xfrm>
          <a:prstGeom prst="rect">
            <a:avLst/>
          </a:prstGeom>
          <a:noFill/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" name="Rectangle 1029"/>
          <p:cNvSpPr>
            <a:spLocks noChangeArrowheads="1"/>
          </p:cNvSpPr>
          <p:nvPr/>
        </p:nvSpPr>
        <p:spPr bwMode="auto">
          <a:xfrm>
            <a:off x="13648" y="2746160"/>
            <a:ext cx="1675452" cy="47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 dirty="0" smtClean="0">
                <a:solidFill>
                  <a:schemeClr val="bg1"/>
                </a:solidFill>
                <a:latin typeface="Arial" charset="0"/>
              </a:rPr>
              <a:t>Интеграция с системами ТОРО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АСУРЭО. Интеграция</a:t>
            </a:r>
          </a:p>
        </p:txBody>
      </p:sp>
      <p:sp>
        <p:nvSpPr>
          <p:cNvPr id="13" name="Rectangle 1031"/>
          <p:cNvSpPr>
            <a:spLocks noChangeArrowheads="1"/>
          </p:cNvSpPr>
          <p:nvPr/>
        </p:nvSpPr>
        <p:spPr bwMode="auto">
          <a:xfrm>
            <a:off x="-7618" y="4136233"/>
            <a:ext cx="1689100" cy="477805"/>
          </a:xfrm>
          <a:prstGeom prst="rect">
            <a:avLst/>
          </a:prstGeom>
          <a:noFill/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 dirty="0" smtClean="0">
                <a:solidFill>
                  <a:schemeClr val="bg1"/>
                </a:solidFill>
                <a:latin typeface="Arial" charset="0"/>
              </a:rPr>
              <a:t>Механизмы интеграции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Rectangle 1031"/>
          <p:cNvSpPr>
            <a:spLocks noChangeArrowheads="1"/>
          </p:cNvSpPr>
          <p:nvPr/>
        </p:nvSpPr>
        <p:spPr bwMode="auto">
          <a:xfrm>
            <a:off x="0" y="3780389"/>
            <a:ext cx="1689100" cy="311606"/>
          </a:xfrm>
          <a:prstGeom prst="rect">
            <a:avLst/>
          </a:prstGeom>
          <a:noFill/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Интеграция с ОИК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" name="Rectangle 1029"/>
          <p:cNvSpPr>
            <a:spLocks noChangeArrowheads="1"/>
          </p:cNvSpPr>
          <p:nvPr/>
        </p:nvSpPr>
        <p:spPr bwMode="auto">
          <a:xfrm>
            <a:off x="6030" y="3271230"/>
            <a:ext cx="1675452" cy="477805"/>
          </a:xfrm>
          <a:prstGeom prst="rect">
            <a:avLst/>
          </a:prstGeom>
          <a:noFill/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 dirty="0" smtClean="0">
                <a:solidFill>
                  <a:schemeClr val="bg1"/>
                </a:solidFill>
                <a:latin typeface="Arial" charset="0"/>
              </a:rPr>
              <a:t>Интеграция с ПК «Аварийность»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14671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86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АСУРЭО. Интеграция</a:t>
            </a:r>
          </a:p>
        </p:txBody>
      </p:sp>
      <p:sp>
        <p:nvSpPr>
          <p:cNvPr id="7" name="Прямоугольник 11"/>
          <p:cNvSpPr>
            <a:spLocks noChangeArrowheads="1"/>
          </p:cNvSpPr>
          <p:nvPr/>
        </p:nvSpPr>
        <p:spPr bwMode="auto">
          <a:xfrm>
            <a:off x="2171700" y="3300413"/>
            <a:ext cx="6550025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buClr>
                <a:srgbClr val="FF9900"/>
              </a:buClr>
              <a:buFont typeface="Wingdings" pitchFamily="2" charset="2"/>
              <a:buNone/>
            </a:pPr>
            <a:r>
              <a:rPr lang="ru-RU" sz="1800" b="0" dirty="0">
                <a:cs typeface="Arial" charset="0"/>
              </a:rPr>
              <a:t>Тел./факс: (</a:t>
            </a:r>
            <a:r>
              <a:rPr lang="en-US" sz="1800" b="0" dirty="0">
                <a:cs typeface="Arial" charset="0"/>
              </a:rPr>
              <a:t>+7 </a:t>
            </a:r>
            <a:r>
              <a:rPr lang="ru-RU" sz="1800" b="0" dirty="0">
                <a:cs typeface="Arial" charset="0"/>
              </a:rPr>
              <a:t>846) </a:t>
            </a:r>
            <a:r>
              <a:rPr lang="ru-RU" sz="1800" b="0" dirty="0">
                <a:latin typeface="Arial" charset="0"/>
              </a:rPr>
              <a:t>205-79-00</a:t>
            </a:r>
            <a:r>
              <a:rPr lang="ru-RU" dirty="0"/>
              <a:t> </a:t>
            </a:r>
            <a:endParaRPr lang="ru-RU" sz="1800" b="0" dirty="0">
              <a:cs typeface="Arial" charset="0"/>
            </a:endParaRPr>
          </a:p>
          <a:p>
            <a:pPr algn="ctr" eaLnBrk="0" hangingPunct="0">
              <a:buClr>
                <a:srgbClr val="FF9900"/>
              </a:buClr>
              <a:buFont typeface="Wingdings" pitchFamily="2" charset="2"/>
              <a:buNone/>
            </a:pPr>
            <a:r>
              <a:rPr lang="ru-RU" sz="1800" b="0" dirty="0">
                <a:cs typeface="Arial" charset="0"/>
              </a:rPr>
              <a:t>E-</a:t>
            </a:r>
            <a:r>
              <a:rPr lang="ru-RU" sz="1800" b="0" dirty="0" err="1">
                <a:cs typeface="Arial" charset="0"/>
              </a:rPr>
              <a:t>mail</a:t>
            </a:r>
            <a:r>
              <a:rPr lang="ru-RU" sz="1800" b="0" dirty="0">
                <a:cs typeface="Arial" charset="0"/>
              </a:rPr>
              <a:t>: </a:t>
            </a:r>
            <a:r>
              <a:rPr lang="en-US" sz="1800" b="0" dirty="0" smtClean="0">
                <a:cs typeface="Arial" charset="0"/>
              </a:rPr>
              <a:t>sales@sms-it.ru</a:t>
            </a:r>
            <a:endParaRPr lang="ru-RU" sz="1800" b="0" dirty="0">
              <a:cs typeface="Arial" charset="0"/>
            </a:endParaRPr>
          </a:p>
          <a:p>
            <a:pPr algn="ctr" eaLnBrk="0" hangingPunct="0">
              <a:spcBef>
                <a:spcPts val="18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sz="1800" b="0" dirty="0">
                <a:cs typeface="Arial" charset="0"/>
                <a:hlinkClick r:id="rId3"/>
              </a:rPr>
              <a:t>http://www</a:t>
            </a:r>
            <a:r>
              <a:rPr lang="ru-RU" sz="1800" b="0" dirty="0" smtClean="0">
                <a:latin typeface="Arial" charset="0"/>
                <a:cs typeface="Arial" charset="0"/>
                <a:hlinkClick r:id="rId3"/>
              </a:rPr>
              <a:t>.</a:t>
            </a:r>
            <a:r>
              <a:rPr lang="en-US" sz="1800" b="0" dirty="0" smtClean="0">
                <a:cs typeface="Arial" charset="0"/>
                <a:hlinkClick r:id="rId3"/>
              </a:rPr>
              <a:t>asureo.ru</a:t>
            </a:r>
            <a:endParaRPr lang="ru-RU" sz="1800" b="0" dirty="0">
              <a:latin typeface="Arial" charset="0"/>
              <a:cs typeface="Arial" charset="0"/>
            </a:endParaRPr>
          </a:p>
          <a:p>
            <a:pPr algn="ctr"/>
            <a:endParaRPr lang="ru-RU" sz="1800" b="0" i="1" dirty="0">
              <a:latin typeface="Arial" charset="0"/>
            </a:endParaRPr>
          </a:p>
          <a:p>
            <a:pPr algn="ctr"/>
            <a:r>
              <a:rPr lang="ru-RU" sz="1800" b="0" i="1" dirty="0" err="1">
                <a:latin typeface="Arial" charset="0"/>
              </a:rPr>
              <a:t>Демо</a:t>
            </a:r>
            <a:r>
              <a:rPr lang="ru-RU" sz="1800" b="0" i="1" dirty="0">
                <a:latin typeface="Arial" charset="0"/>
              </a:rPr>
              <a:t>-версия ПК «АСУРЭО»:</a:t>
            </a:r>
            <a:endParaRPr lang="en-US" sz="1800" b="0" i="1" dirty="0">
              <a:latin typeface="Arial" charset="0"/>
            </a:endParaRPr>
          </a:p>
          <a:p>
            <a:pPr algn="ctr"/>
            <a:r>
              <a:rPr lang="en-US" sz="1800" b="0" dirty="0">
                <a:latin typeface="Arial" charset="0"/>
                <a:hlinkClick r:id="rId4"/>
              </a:rPr>
              <a:t>http://demo.asureo.ru:567/zvk</a:t>
            </a:r>
            <a:r>
              <a:rPr lang="en-US" sz="1800" b="0" dirty="0" smtClean="0">
                <a:latin typeface="Arial" charset="0"/>
                <a:hlinkClick r:id="rId4"/>
              </a:rPr>
              <a:t>/</a:t>
            </a:r>
            <a:r>
              <a:rPr lang="en-US" sz="1800" b="0" dirty="0" smtClean="0">
                <a:latin typeface="Arial" charset="0"/>
              </a:rPr>
              <a:t> </a:t>
            </a:r>
            <a:endParaRPr lang="ru-RU" sz="1800" b="0" dirty="0">
              <a:latin typeface="Arial" charset="0"/>
            </a:endParaRPr>
          </a:p>
        </p:txBody>
      </p:sp>
      <p:pic>
        <p:nvPicPr>
          <p:cNvPr id="9" name="Picture 25" descr="SMS-A-logo-ve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8" y="1470025"/>
            <a:ext cx="2779712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238500" y="5803900"/>
            <a:ext cx="5905500" cy="7016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eaLnBrk="0" hangingPunct="0">
              <a:buClr>
                <a:srgbClr val="FF9933"/>
              </a:buClr>
              <a:buFont typeface="Arial" charset="0"/>
              <a:buNone/>
            </a:pPr>
            <a:r>
              <a:rPr lang="ru-RU" sz="4000" i="1">
                <a:solidFill>
                  <a:schemeClr val="bg1"/>
                </a:solidFill>
                <a:latin typeface="Coronet" pitchFamily="66" charset="0"/>
              </a:rPr>
              <a:t>Спасибо за внимание!</a:t>
            </a:r>
            <a:endParaRPr lang="ru-RU" sz="1800">
              <a:latin typeface="Coronet" pitchFamily="66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1831975" y="373063"/>
            <a:ext cx="5173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eaLnBrk="1" hangingPunct="1">
              <a:buClr>
                <a:srgbClr val="FF9900"/>
              </a:buClr>
              <a:buFont typeface="Arial" charset="0"/>
              <a:buNone/>
            </a:pPr>
            <a:r>
              <a:rPr lang="ru-RU" sz="2400" dirty="0">
                <a:latin typeface="Arial" charset="0"/>
              </a:rPr>
              <a:t>Программные продукты СМС-ИТ</a:t>
            </a: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86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11"/>
          <p:cNvSpPr>
            <a:spLocks noChangeArrowheads="1"/>
          </p:cNvSpPr>
          <p:nvPr/>
        </p:nvSpPr>
        <p:spPr bwMode="auto">
          <a:xfrm>
            <a:off x="1860550" y="1062038"/>
            <a:ext cx="7283450" cy="3317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/>
          <a:p>
            <a:pPr>
              <a:tabLst>
                <a:tab pos="284163" algn="l"/>
              </a:tabLst>
            </a:pPr>
            <a:r>
              <a:rPr lang="ru-RU" sz="2000" b="0" dirty="0">
                <a:solidFill>
                  <a:schemeClr val="bg1"/>
                </a:solidFill>
                <a:latin typeface="Arial" charset="0"/>
              </a:rPr>
              <a:t>Решения для энергетических компаний</a:t>
            </a:r>
            <a:endParaRPr lang="en-US" sz="20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80" name="Rectangle 1029"/>
          <p:cNvSpPr>
            <a:spLocks noChangeArrowheads="1"/>
          </p:cNvSpPr>
          <p:nvPr/>
        </p:nvSpPr>
        <p:spPr bwMode="auto">
          <a:xfrm>
            <a:off x="0" y="2218063"/>
            <a:ext cx="1678675" cy="47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Возможности </a:t>
            </a:r>
            <a:r>
              <a:rPr lang="ru-RU" sz="1200" b="0" dirty="0" smtClean="0">
                <a:solidFill>
                  <a:schemeClr val="bg1"/>
                </a:solidFill>
                <a:latin typeface="Arial" charset="0"/>
              </a:rPr>
              <a:t>интеграции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86" name="Rectangle 1033"/>
          <p:cNvSpPr>
            <a:spLocks noChangeArrowheads="1"/>
          </p:cNvSpPr>
          <p:nvPr/>
        </p:nvSpPr>
        <p:spPr bwMode="auto">
          <a:xfrm>
            <a:off x="-1588" y="1666681"/>
            <a:ext cx="1690688" cy="51473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" name="Rectangle 1029"/>
          <p:cNvSpPr>
            <a:spLocks noChangeArrowheads="1"/>
          </p:cNvSpPr>
          <p:nvPr/>
        </p:nvSpPr>
        <p:spPr bwMode="auto">
          <a:xfrm>
            <a:off x="13648" y="2746160"/>
            <a:ext cx="1675452" cy="47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 dirty="0" smtClean="0">
                <a:solidFill>
                  <a:schemeClr val="bg1"/>
                </a:solidFill>
                <a:latin typeface="Arial" charset="0"/>
              </a:rPr>
              <a:t>Интеграция с системами ТОРО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АСУРЭО. Интеграция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879600" y="1650999"/>
            <a:ext cx="7264400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ru-RU" sz="2200" b="0" dirty="0" smtClean="0">
                <a:latin typeface="Arial" charset="0"/>
              </a:rPr>
              <a:t>Автоматизированная </a:t>
            </a:r>
            <a:r>
              <a:rPr lang="ru-RU" sz="2200" b="0" dirty="0"/>
              <a:t>Система </a:t>
            </a:r>
            <a:r>
              <a:rPr lang="ru-RU" sz="2200" b="0" dirty="0">
                <a:latin typeface="Arial" charset="0"/>
              </a:rPr>
              <a:t>У</a:t>
            </a:r>
            <a:r>
              <a:rPr lang="ru-RU" sz="2200" b="0" dirty="0"/>
              <a:t>правления </a:t>
            </a:r>
            <a:r>
              <a:rPr lang="ru-RU" sz="2200" b="0" dirty="0" smtClean="0">
                <a:latin typeface="Arial" charset="0"/>
              </a:rPr>
              <a:t>Р</a:t>
            </a:r>
            <a:r>
              <a:rPr lang="ru-RU" sz="2200" b="0" dirty="0" smtClean="0"/>
              <a:t>емонтами Энергетического Оборудования</a:t>
            </a:r>
          </a:p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ru-RU" sz="2200" b="0" dirty="0" smtClean="0">
                <a:solidFill>
                  <a:schemeClr val="hlink"/>
                </a:solidFill>
                <a:latin typeface="Arial" charset="0"/>
              </a:rPr>
              <a:t>Подсистемы</a:t>
            </a:r>
            <a:endParaRPr lang="ru-RU" sz="2200" dirty="0">
              <a:solidFill>
                <a:schemeClr val="hlink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Font typeface="Webdings" pitchFamily="18" charset="2"/>
              <a:buChar char="&lt;"/>
            </a:pPr>
            <a:r>
              <a:rPr lang="ru-RU" sz="2000" dirty="0"/>
              <a:t> </a:t>
            </a:r>
            <a:r>
              <a:rPr lang="ru-RU" sz="2000" dirty="0" smtClean="0">
                <a:solidFill>
                  <a:schemeClr val="hlink"/>
                </a:solidFill>
                <a:latin typeface="Arial" charset="0"/>
              </a:rPr>
              <a:t>«Оперативные </a:t>
            </a:r>
            <a:r>
              <a:rPr lang="ru-RU" sz="2000" dirty="0" smtClean="0">
                <a:solidFill>
                  <a:schemeClr val="hlink"/>
                </a:solidFill>
              </a:rPr>
              <a:t>Заявки</a:t>
            </a:r>
            <a:r>
              <a:rPr lang="ru-RU" sz="2000" dirty="0" smtClean="0">
                <a:solidFill>
                  <a:schemeClr val="hlink"/>
                </a:solidFill>
                <a:latin typeface="Arial" charset="0"/>
              </a:rPr>
              <a:t>»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Font typeface="Webdings" pitchFamily="18" charset="2"/>
              <a:buChar char="&lt;"/>
            </a:pPr>
            <a:r>
              <a:rPr lang="ru-RU" sz="2000" dirty="0" smtClean="0">
                <a:solidFill>
                  <a:schemeClr val="hlink"/>
                </a:solidFill>
                <a:latin typeface="Arial" charset="0"/>
              </a:rPr>
              <a:t> «</a:t>
            </a:r>
            <a:r>
              <a:rPr lang="ru-RU" sz="2000" dirty="0">
                <a:solidFill>
                  <a:schemeClr val="hlink"/>
                </a:solidFill>
                <a:latin typeface="Arial" charset="0"/>
              </a:rPr>
              <a:t>Оперативные </a:t>
            </a:r>
            <a:r>
              <a:rPr lang="ru-RU" sz="2000" dirty="0" smtClean="0">
                <a:solidFill>
                  <a:schemeClr val="hlink"/>
                </a:solidFill>
              </a:rPr>
              <a:t>Заявки</a:t>
            </a:r>
            <a:r>
              <a:rPr lang="en-US" sz="2000" dirty="0" smtClean="0">
                <a:solidFill>
                  <a:schemeClr val="hlink"/>
                </a:solidFill>
              </a:rPr>
              <a:t>. </a:t>
            </a:r>
            <a:r>
              <a:rPr lang="ru-RU" sz="2000" dirty="0" smtClean="0">
                <a:solidFill>
                  <a:schemeClr val="hlink"/>
                </a:solidFill>
              </a:rPr>
              <a:t>Легкий клиент</a:t>
            </a:r>
            <a:r>
              <a:rPr lang="ru-RU" sz="2000" dirty="0" smtClean="0">
                <a:solidFill>
                  <a:schemeClr val="hlink"/>
                </a:solidFill>
                <a:latin typeface="Arial" charset="0"/>
              </a:rPr>
              <a:t>»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Font typeface="Webdings" pitchFamily="18" charset="2"/>
              <a:buChar char="&lt;"/>
            </a:pPr>
            <a:r>
              <a:rPr lang="ru-RU" sz="2000" dirty="0" smtClean="0">
                <a:solidFill>
                  <a:schemeClr val="hlink"/>
                </a:solidFill>
              </a:rPr>
              <a:t> </a:t>
            </a:r>
            <a:r>
              <a:rPr lang="ru-RU" sz="2000" dirty="0" smtClean="0">
                <a:solidFill>
                  <a:schemeClr val="hlink"/>
                </a:solidFill>
                <a:latin typeface="Arial" charset="0"/>
              </a:rPr>
              <a:t>«</a:t>
            </a:r>
            <a:r>
              <a:rPr lang="ru-RU" sz="2000" dirty="0">
                <a:solidFill>
                  <a:schemeClr val="hlink"/>
                </a:solidFill>
              </a:rPr>
              <a:t>Планы ремонтов</a:t>
            </a:r>
            <a:r>
              <a:rPr lang="ru-RU" sz="2000" dirty="0" smtClean="0">
                <a:solidFill>
                  <a:schemeClr val="hlink"/>
                </a:solidFill>
                <a:latin typeface="Arial" charset="0"/>
              </a:rPr>
              <a:t>»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Font typeface="Webdings" pitchFamily="18" charset="2"/>
              <a:buChar char="&lt;"/>
            </a:pPr>
            <a:r>
              <a:rPr lang="ru-RU" sz="2000" dirty="0" smtClean="0">
                <a:solidFill>
                  <a:schemeClr val="hlink"/>
                </a:solidFill>
                <a:latin typeface="Arial" charset="0"/>
              </a:rPr>
              <a:t> «Оперативный журнал»</a:t>
            </a:r>
            <a:endParaRPr lang="ru-RU" sz="2000" dirty="0">
              <a:solidFill>
                <a:schemeClr val="hlink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Font typeface="Arial" charset="0"/>
              <a:buNone/>
            </a:pPr>
            <a:r>
              <a:rPr lang="ru-RU" sz="2400" dirty="0"/>
              <a:t> </a:t>
            </a:r>
            <a:endParaRPr lang="ru-RU" sz="2400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Font typeface="Arial" charset="0"/>
              <a:buNone/>
            </a:pPr>
            <a:r>
              <a:rPr lang="ru-RU" sz="2200" b="0" dirty="0" smtClean="0"/>
              <a:t>Информационно-аналитическая система</a:t>
            </a:r>
            <a:endParaRPr lang="ru-RU" sz="2200" b="0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Font typeface="Webdings" pitchFamily="18" charset="2"/>
              <a:buChar char="&lt;"/>
            </a:pPr>
            <a:r>
              <a:rPr lang="ru-RU" sz="2000" dirty="0">
                <a:solidFill>
                  <a:schemeClr val="hlink"/>
                </a:solidFill>
              </a:rPr>
              <a:t> </a:t>
            </a:r>
            <a:r>
              <a:rPr lang="ru-RU" sz="2000" dirty="0">
                <a:solidFill>
                  <a:schemeClr val="hlink"/>
                </a:solidFill>
                <a:latin typeface="Arial" charset="0"/>
              </a:rPr>
              <a:t>ПК «</a:t>
            </a:r>
            <a:r>
              <a:rPr lang="ru-RU" sz="2000" dirty="0" err="1">
                <a:solidFill>
                  <a:schemeClr val="hlink"/>
                </a:solidFill>
              </a:rPr>
              <a:t>Инфоконт</a:t>
            </a:r>
            <a:r>
              <a:rPr lang="ru-RU" sz="2000" dirty="0">
                <a:solidFill>
                  <a:schemeClr val="hlink"/>
                </a:solidFill>
                <a:latin typeface="Arial" charset="0"/>
              </a:rPr>
              <a:t>»</a:t>
            </a:r>
          </a:p>
          <a:p>
            <a:pPr eaLnBrk="1" hangingPunct="1">
              <a:spcBef>
                <a:spcPct val="50000"/>
              </a:spcBef>
            </a:pPr>
            <a:endParaRPr lang="ru-RU" sz="2400" dirty="0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 rot="20459268">
            <a:off x="5388971" y="4317213"/>
            <a:ext cx="647700" cy="33655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latin typeface="ITC Avant Garde Gothic Demi" pitchFamily="34" charset="0"/>
              </a:rPr>
              <a:t>New</a:t>
            </a:r>
            <a:endParaRPr lang="ru-RU" sz="1600" dirty="0">
              <a:solidFill>
                <a:schemeClr val="bg1"/>
              </a:solidFill>
              <a:latin typeface="ITC Avant Garde Gothic Demi" pitchFamily="34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 rot="20459268">
            <a:off x="7288295" y="3381892"/>
            <a:ext cx="647700" cy="33655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latin typeface="ITC Avant Garde Gothic Demi" pitchFamily="34" charset="0"/>
              </a:rPr>
              <a:t>New</a:t>
            </a:r>
            <a:endParaRPr lang="ru-RU" sz="1600" dirty="0">
              <a:solidFill>
                <a:schemeClr val="bg1"/>
              </a:solidFill>
              <a:latin typeface="ITC Avant Garde Gothic Demi" pitchFamily="34" charset="0"/>
            </a:endParaRPr>
          </a:p>
        </p:txBody>
      </p:sp>
      <p:sp>
        <p:nvSpPr>
          <p:cNvPr id="16" name="Rectangle 1031"/>
          <p:cNvSpPr>
            <a:spLocks noChangeArrowheads="1"/>
          </p:cNvSpPr>
          <p:nvPr/>
        </p:nvSpPr>
        <p:spPr bwMode="auto">
          <a:xfrm>
            <a:off x="0" y="3780389"/>
            <a:ext cx="1697038" cy="31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Интеграция с ОИК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" name="Rectangle 1031"/>
          <p:cNvSpPr>
            <a:spLocks noChangeArrowheads="1"/>
          </p:cNvSpPr>
          <p:nvPr/>
        </p:nvSpPr>
        <p:spPr bwMode="auto">
          <a:xfrm>
            <a:off x="0" y="4139260"/>
            <a:ext cx="1697038" cy="47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 dirty="0" smtClean="0">
                <a:solidFill>
                  <a:schemeClr val="bg1"/>
                </a:solidFill>
                <a:latin typeface="Arial" charset="0"/>
              </a:rPr>
              <a:t>Механизмы интеграции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" name="Rectangle 1031"/>
          <p:cNvSpPr>
            <a:spLocks noChangeArrowheads="1"/>
          </p:cNvSpPr>
          <p:nvPr/>
        </p:nvSpPr>
        <p:spPr bwMode="auto">
          <a:xfrm>
            <a:off x="0" y="4664330"/>
            <a:ext cx="1697038" cy="47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 dirty="0" smtClean="0">
                <a:solidFill>
                  <a:schemeClr val="bg1"/>
                </a:solidFill>
                <a:latin typeface="Arial" charset="0"/>
              </a:rPr>
              <a:t>Возможности </a:t>
            </a: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по развитию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" name="Rectangle 1029"/>
          <p:cNvSpPr>
            <a:spLocks noChangeArrowheads="1"/>
          </p:cNvSpPr>
          <p:nvPr/>
        </p:nvSpPr>
        <p:spPr bwMode="auto">
          <a:xfrm>
            <a:off x="6030" y="3271230"/>
            <a:ext cx="1675452" cy="477805"/>
          </a:xfrm>
          <a:prstGeom prst="rect">
            <a:avLst/>
          </a:prstGeom>
          <a:noFill/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 dirty="0" smtClean="0">
                <a:solidFill>
                  <a:schemeClr val="bg1"/>
                </a:solidFill>
                <a:latin typeface="Arial" charset="0"/>
              </a:rPr>
              <a:t>Интеграция с ПК «Аварийность»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33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831975" y="373063"/>
            <a:ext cx="545181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r>
              <a:rPr lang="ru-RU" sz="2400" dirty="0" smtClean="0">
                <a:latin typeface="Arial" charset="0"/>
              </a:rPr>
              <a:t>Возможности </a:t>
            </a:r>
            <a:r>
              <a:rPr lang="ru-RU" sz="2400" dirty="0">
                <a:latin typeface="Arial" charset="0"/>
              </a:rPr>
              <a:t>интеграции АСУРЭО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20889396"/>
              </p:ext>
            </p:extLst>
          </p:nvPr>
        </p:nvGraphicFramePr>
        <p:xfrm>
          <a:off x="7106830" y="1216025"/>
          <a:ext cx="1914340" cy="564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830" y="1011137"/>
            <a:ext cx="1770041" cy="369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" name="Схема 32"/>
          <p:cNvGraphicFramePr/>
          <p:nvPr>
            <p:extLst>
              <p:ext uri="{D42A27DB-BD31-4B8C-83A1-F6EECF244321}">
                <p14:modId xmlns:p14="http://schemas.microsoft.com/office/powerpoint/2010/main" val="2131342735"/>
              </p:ext>
            </p:extLst>
          </p:nvPr>
        </p:nvGraphicFramePr>
        <p:xfrm>
          <a:off x="1831975" y="1222375"/>
          <a:ext cx="2043989" cy="5629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34" name="Стрелка вправо 33"/>
          <p:cNvSpPr/>
          <p:nvPr/>
        </p:nvSpPr>
        <p:spPr>
          <a:xfrm>
            <a:off x="3643952" y="2368630"/>
            <a:ext cx="3476526" cy="570149"/>
          </a:xfrm>
          <a:prstGeom prst="rightArrow">
            <a:avLst/>
          </a:prstGeom>
          <a:solidFill>
            <a:srgbClr val="B9F4A6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Графики ремонтов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(месяц, год)</a:t>
            </a:r>
          </a:p>
        </p:txBody>
      </p:sp>
      <p:sp>
        <p:nvSpPr>
          <p:cNvPr id="38" name="Стрелка влево 37"/>
          <p:cNvSpPr/>
          <p:nvPr/>
        </p:nvSpPr>
        <p:spPr>
          <a:xfrm>
            <a:off x="3630304" y="2855826"/>
            <a:ext cx="3476526" cy="598823"/>
          </a:xfrm>
          <a:prstGeom prst="leftArrow">
            <a:avLst/>
          </a:prstGeom>
          <a:solidFill>
            <a:srgbClr val="B9F4A6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Утвержденные графики ремонтов</a:t>
            </a:r>
          </a:p>
        </p:txBody>
      </p:sp>
      <p:sp>
        <p:nvSpPr>
          <p:cNvPr id="31" name="Стрелка влево 30"/>
          <p:cNvSpPr/>
          <p:nvPr/>
        </p:nvSpPr>
        <p:spPr>
          <a:xfrm>
            <a:off x="3630304" y="4695561"/>
            <a:ext cx="3476526" cy="733812"/>
          </a:xfrm>
          <a:prstGeom prst="leftArrow">
            <a:avLst>
              <a:gd name="adj1" fmla="val 72791"/>
              <a:gd name="adj2" fmla="val 50000"/>
            </a:avLst>
          </a:prstGeom>
          <a:solidFill>
            <a:srgbClr val="B9F4A6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0" kern="0" dirty="0">
                <a:solidFill>
                  <a:prstClr val="black"/>
                </a:solidFill>
              </a:rPr>
              <a:t>Изменение </a:t>
            </a:r>
            <a:r>
              <a:rPr lang="ru-RU" sz="1600" b="0" kern="0" dirty="0" smtClean="0">
                <a:solidFill>
                  <a:prstClr val="black"/>
                </a:solidFill>
              </a:rPr>
              <a:t>эксплуатационного</a:t>
            </a:r>
            <a:r>
              <a:rPr lang="en-US" sz="1600" b="0" kern="0" dirty="0" smtClean="0">
                <a:solidFill>
                  <a:prstClr val="black"/>
                </a:solidFill>
              </a:rPr>
              <a:t> </a:t>
            </a:r>
            <a:r>
              <a:rPr lang="ru-RU" sz="1600" b="0" kern="0" dirty="0" smtClean="0">
                <a:solidFill>
                  <a:prstClr val="black"/>
                </a:solidFill>
              </a:rPr>
              <a:t>состояния</a:t>
            </a:r>
            <a:r>
              <a:rPr kumimoji="0" lang="ru-RU" sz="1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оборудования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0" name="Стрелка влево 39"/>
          <p:cNvSpPr/>
          <p:nvPr/>
        </p:nvSpPr>
        <p:spPr>
          <a:xfrm>
            <a:off x="3630304" y="5919077"/>
            <a:ext cx="3476526" cy="598823"/>
          </a:xfrm>
          <a:prstGeom prst="leftArrow">
            <a:avLst/>
          </a:prstGeom>
          <a:solidFill>
            <a:srgbClr val="B9F4A6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0" kern="0" dirty="0" smtClean="0">
                <a:solidFill>
                  <a:prstClr val="black"/>
                </a:solidFill>
              </a:rPr>
              <a:t>Информация об отключениях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1" name="Стрелка влево 40"/>
          <p:cNvSpPr/>
          <p:nvPr/>
        </p:nvSpPr>
        <p:spPr>
          <a:xfrm>
            <a:off x="3643952" y="1495815"/>
            <a:ext cx="3476526" cy="598823"/>
          </a:xfrm>
          <a:prstGeom prst="leftArrow">
            <a:avLst/>
          </a:prstGeom>
          <a:solidFill>
            <a:srgbClr val="B9F4A6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0" kern="0" dirty="0">
                <a:solidFill>
                  <a:prstClr val="black"/>
                </a:solidFill>
              </a:rPr>
              <a:t>Диспетчерские наименования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95450" y="907247"/>
            <a:ext cx="313207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r>
              <a:rPr lang="ru-RU" sz="2000" b="0" dirty="0" smtClean="0">
                <a:latin typeface="Arial" charset="0"/>
              </a:rPr>
              <a:t>Корпоративные системы</a:t>
            </a:r>
            <a:endParaRPr lang="ru-RU" sz="2000" b="0" dirty="0">
              <a:latin typeface="Arial" charset="0"/>
            </a:endParaRPr>
          </a:p>
        </p:txBody>
      </p:sp>
      <p:sp>
        <p:nvSpPr>
          <p:cNvPr id="29" name="Rectangle 1029"/>
          <p:cNvSpPr>
            <a:spLocks noChangeArrowheads="1"/>
          </p:cNvSpPr>
          <p:nvPr/>
        </p:nvSpPr>
        <p:spPr bwMode="auto">
          <a:xfrm>
            <a:off x="0" y="2218063"/>
            <a:ext cx="1689100" cy="477805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dirty="0">
                <a:solidFill>
                  <a:schemeClr val="bg1"/>
                </a:solidFill>
                <a:latin typeface="Arial" charset="0"/>
              </a:rPr>
              <a:t>Возможности </a:t>
            </a:r>
            <a:r>
              <a:rPr lang="ru-RU" sz="1200" dirty="0" smtClean="0">
                <a:solidFill>
                  <a:schemeClr val="bg1"/>
                </a:solidFill>
                <a:latin typeface="Arial" charset="0"/>
              </a:rPr>
              <a:t>интеграции</a:t>
            </a:r>
            <a:endParaRPr lang="en-US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7" name="Rectangle 1033"/>
          <p:cNvSpPr>
            <a:spLocks noChangeArrowheads="1"/>
          </p:cNvSpPr>
          <p:nvPr/>
        </p:nvSpPr>
        <p:spPr bwMode="auto">
          <a:xfrm>
            <a:off x="-1588" y="1666681"/>
            <a:ext cx="1690688" cy="514738"/>
          </a:xfrm>
          <a:prstGeom prst="rect">
            <a:avLst/>
          </a:prstGeom>
          <a:noFill/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9" name="Rectangle 1029"/>
          <p:cNvSpPr>
            <a:spLocks noChangeArrowheads="1"/>
          </p:cNvSpPr>
          <p:nvPr/>
        </p:nvSpPr>
        <p:spPr bwMode="auto">
          <a:xfrm>
            <a:off x="13648" y="2746160"/>
            <a:ext cx="1675452" cy="47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 dirty="0" smtClean="0">
                <a:solidFill>
                  <a:schemeClr val="bg1"/>
                </a:solidFill>
                <a:latin typeface="Arial" charset="0"/>
              </a:rPr>
              <a:t>Интеграция с системами ТОРО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АСУРЭО. Интеграция</a:t>
            </a:r>
          </a:p>
        </p:txBody>
      </p:sp>
      <p:sp>
        <p:nvSpPr>
          <p:cNvPr id="21" name="Стрелка влево 20"/>
          <p:cNvSpPr/>
          <p:nvPr/>
        </p:nvSpPr>
        <p:spPr>
          <a:xfrm rot="637553">
            <a:off x="3630303" y="3741368"/>
            <a:ext cx="3476526" cy="598823"/>
          </a:xfrm>
          <a:prstGeom prst="leftArrow">
            <a:avLst/>
          </a:prstGeom>
          <a:solidFill>
            <a:srgbClr val="B9F4A6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0" kern="0" dirty="0" smtClean="0">
                <a:solidFill>
                  <a:prstClr val="black"/>
                </a:solidFill>
              </a:rPr>
              <a:t>Аварийные, неотложные заявки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" name="Rectangle 1031"/>
          <p:cNvSpPr>
            <a:spLocks noChangeArrowheads="1"/>
          </p:cNvSpPr>
          <p:nvPr/>
        </p:nvSpPr>
        <p:spPr bwMode="auto">
          <a:xfrm>
            <a:off x="0" y="3780389"/>
            <a:ext cx="1697038" cy="31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Интеграция с ОИК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" name="Rectangle 1031"/>
          <p:cNvSpPr>
            <a:spLocks noChangeArrowheads="1"/>
          </p:cNvSpPr>
          <p:nvPr/>
        </p:nvSpPr>
        <p:spPr bwMode="auto">
          <a:xfrm>
            <a:off x="0" y="4139260"/>
            <a:ext cx="1697038" cy="47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 dirty="0" smtClean="0">
                <a:solidFill>
                  <a:schemeClr val="bg1"/>
                </a:solidFill>
                <a:latin typeface="Arial" charset="0"/>
              </a:rPr>
              <a:t>Механизмы интеграции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" name="Rectangle 1031"/>
          <p:cNvSpPr>
            <a:spLocks noChangeArrowheads="1"/>
          </p:cNvSpPr>
          <p:nvPr/>
        </p:nvSpPr>
        <p:spPr bwMode="auto">
          <a:xfrm>
            <a:off x="0" y="4664330"/>
            <a:ext cx="1697038" cy="47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 dirty="0" smtClean="0">
                <a:solidFill>
                  <a:schemeClr val="bg1"/>
                </a:solidFill>
                <a:latin typeface="Arial" charset="0"/>
              </a:rPr>
              <a:t>Возможности </a:t>
            </a: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по развитию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" name="Rectangle 1029"/>
          <p:cNvSpPr>
            <a:spLocks noChangeArrowheads="1"/>
          </p:cNvSpPr>
          <p:nvPr/>
        </p:nvSpPr>
        <p:spPr bwMode="auto">
          <a:xfrm>
            <a:off x="6030" y="3271230"/>
            <a:ext cx="1675452" cy="477805"/>
          </a:xfrm>
          <a:prstGeom prst="rect">
            <a:avLst/>
          </a:prstGeom>
          <a:noFill/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 dirty="0" smtClean="0">
                <a:solidFill>
                  <a:schemeClr val="bg1"/>
                </a:solidFill>
                <a:latin typeface="Arial" charset="0"/>
              </a:rPr>
              <a:t>Интеграция с ПК «Аварийность»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44379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86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2"/>
          <p:cNvSpPr txBox="1">
            <a:spLocks noChangeArrowheads="1"/>
          </p:cNvSpPr>
          <p:nvPr/>
        </p:nvSpPr>
        <p:spPr bwMode="auto">
          <a:xfrm>
            <a:off x="1763735" y="373063"/>
            <a:ext cx="75270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eaLnBrk="1" hangingPunct="1">
              <a:buClr>
                <a:srgbClr val="FF9900"/>
              </a:buClr>
              <a:buFont typeface="Arial" charset="0"/>
              <a:buNone/>
            </a:pPr>
            <a:r>
              <a:rPr lang="en-US" sz="2400" dirty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Интеграция с </a:t>
            </a:r>
            <a:r>
              <a:rPr lang="ru-RU" sz="2400" dirty="0" smtClean="0">
                <a:latin typeface="+mj-lt"/>
              </a:rPr>
              <a:t>системами </a:t>
            </a:r>
            <a:r>
              <a:rPr lang="ru-RU" sz="2400" dirty="0">
                <a:latin typeface="+mj-lt"/>
              </a:rPr>
              <a:t>управления активами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907076" y="1977041"/>
            <a:ext cx="7239000" cy="459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33"/>
              </a:buClr>
              <a:buFont typeface="Arial" charset="0"/>
              <a:defRPr sz="2000" b="1">
                <a:solidFill>
                  <a:schemeClr val="tx1"/>
                </a:solidFill>
                <a:latin typeface="Siemens Sans"/>
                <a:ea typeface="+mn-ea"/>
                <a:cs typeface="+mn-cs"/>
              </a:defRPr>
            </a:lvl1pPr>
            <a:lvl2pPr marL="381000" indent="-192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charset="0"/>
              <a:buChar char="n"/>
              <a:defRPr b="1">
                <a:solidFill>
                  <a:schemeClr val="tx1"/>
                </a:solidFill>
                <a:latin typeface="Siemens Sans"/>
              </a:defRPr>
            </a:lvl2pPr>
            <a:lvl3pPr marL="569913" indent="-18732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charset="0"/>
              <a:buChar char="n"/>
              <a:defRPr sz="1600" b="1">
                <a:solidFill>
                  <a:schemeClr val="tx1"/>
                </a:solidFill>
                <a:latin typeface="Siemens Sans"/>
              </a:defRPr>
            </a:lvl3pPr>
            <a:lvl4pPr marL="757238" indent="-17621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charset="0"/>
              <a:buChar char="n"/>
              <a:defRPr sz="1600" b="1">
                <a:solidFill>
                  <a:schemeClr val="tx1"/>
                </a:solidFill>
                <a:latin typeface="Siemens Sans"/>
              </a:defRPr>
            </a:lvl4pPr>
            <a:lvl5pPr marL="950913" indent="-192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charset="0"/>
              <a:buChar char="n"/>
              <a:defRPr sz="1600" b="1">
                <a:solidFill>
                  <a:schemeClr val="tx1"/>
                </a:solidFill>
                <a:latin typeface="Siemens Sans"/>
              </a:defRPr>
            </a:lvl5pPr>
            <a:lvl6pPr marL="1408113" indent="-192088" algn="l" rtl="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+mn-lt"/>
              </a:defRPr>
            </a:lvl6pPr>
            <a:lvl7pPr marL="1865313" indent="-192088" algn="l" rtl="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+mn-lt"/>
              </a:defRPr>
            </a:lvl7pPr>
            <a:lvl8pPr marL="2322513" indent="-192088" algn="l" rtl="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+mn-lt"/>
              </a:defRPr>
            </a:lvl8pPr>
            <a:lvl9pPr marL="2779713" indent="-192088" algn="l" rtl="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ct val="30000"/>
              </a:spcAft>
              <a:buFont typeface="Webdings" pitchFamily="18" charset="2"/>
              <a:buChar char="&lt;"/>
            </a:pPr>
            <a:r>
              <a:rPr lang="ru-RU" sz="1800" b="0" kern="0" dirty="0">
                <a:solidFill>
                  <a:srgbClr val="000000"/>
                </a:solidFill>
                <a:latin typeface="Arial" charset="0"/>
              </a:rPr>
              <a:t>Получение в АСУРЭО графика </a:t>
            </a:r>
            <a:r>
              <a:rPr lang="ru-RU" sz="1800" b="0" kern="0" dirty="0" smtClean="0">
                <a:solidFill>
                  <a:srgbClr val="000000"/>
                </a:solidFill>
                <a:latin typeface="Arial" charset="0"/>
              </a:rPr>
              <a:t>ремонтов из системы ТОРО</a:t>
            </a:r>
          </a:p>
          <a:p>
            <a:pPr>
              <a:spcAft>
                <a:spcPct val="30000"/>
              </a:spcAft>
              <a:buFont typeface="Webdings" pitchFamily="18" charset="2"/>
              <a:buChar char="&lt;"/>
            </a:pPr>
            <a:r>
              <a:rPr lang="ru-RU" sz="1800" b="0" kern="0" dirty="0" smtClean="0">
                <a:solidFill>
                  <a:srgbClr val="000000"/>
                </a:solidFill>
                <a:latin typeface="Arial" charset="0"/>
              </a:rPr>
              <a:t>Автоматизированная привязка вывода в ремонт связанных единиц оборудования, которые должны ремонтироваться одновременно</a:t>
            </a:r>
          </a:p>
          <a:p>
            <a:pPr>
              <a:spcAft>
                <a:spcPct val="30000"/>
              </a:spcAft>
              <a:buFont typeface="Webdings" pitchFamily="18" charset="2"/>
              <a:buChar char="&lt;"/>
            </a:pPr>
            <a:r>
              <a:rPr lang="ru-RU" sz="1800" b="0" kern="0" dirty="0" smtClean="0">
                <a:solidFill>
                  <a:srgbClr val="000000"/>
                </a:solidFill>
                <a:latin typeface="Arial" charset="0"/>
              </a:rPr>
              <a:t>Автоматический контроль несовместимости ремонтов</a:t>
            </a:r>
          </a:p>
          <a:p>
            <a:pPr>
              <a:spcAft>
                <a:spcPct val="30000"/>
              </a:spcAft>
              <a:buFont typeface="Webdings" pitchFamily="18" charset="2"/>
              <a:buChar char="&lt;"/>
            </a:pPr>
            <a:r>
              <a:rPr lang="ru-RU" sz="1800" b="0" kern="0" dirty="0" smtClean="0">
                <a:solidFill>
                  <a:srgbClr val="000000"/>
                </a:solidFill>
                <a:latin typeface="Arial" charset="0"/>
              </a:rPr>
              <a:t>Создание произвольных зависимостей ремонтов для автоматического контроля последовательности проведения ремонтов</a:t>
            </a:r>
          </a:p>
          <a:p>
            <a:pPr>
              <a:spcAft>
                <a:spcPct val="30000"/>
              </a:spcAft>
              <a:buFont typeface="Webdings" pitchFamily="18" charset="2"/>
              <a:buChar char="&lt;"/>
            </a:pPr>
            <a:r>
              <a:rPr lang="ru-RU" sz="1800" b="0" kern="0" dirty="0" smtClean="0">
                <a:solidFill>
                  <a:srgbClr val="000000"/>
                </a:solidFill>
                <a:latin typeface="Arial" charset="0"/>
              </a:rPr>
              <a:t>Согласование планируемых ремонтов со смежными предприятиями</a:t>
            </a:r>
            <a:r>
              <a:rPr lang="en-US" sz="1800" b="0" kern="0" dirty="0" smtClean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ru-RU" sz="1800" b="0" kern="0" dirty="0" smtClean="0">
                <a:solidFill>
                  <a:srgbClr val="000000"/>
                </a:solidFill>
                <a:latin typeface="Arial" charset="0"/>
              </a:rPr>
              <a:t>генерирующие и сетевые компании)</a:t>
            </a:r>
          </a:p>
          <a:p>
            <a:pPr>
              <a:spcAft>
                <a:spcPct val="30000"/>
              </a:spcAft>
              <a:buFont typeface="Webdings" pitchFamily="18" charset="2"/>
              <a:buChar char="&lt;"/>
            </a:pPr>
            <a:r>
              <a:rPr lang="ru-RU" sz="1800" b="0" kern="0" dirty="0" smtClean="0">
                <a:solidFill>
                  <a:srgbClr val="000000"/>
                </a:solidFill>
                <a:latin typeface="Arial" charset="0"/>
              </a:rPr>
              <a:t>Утверждение </a:t>
            </a:r>
            <a:r>
              <a:rPr lang="ru-RU" sz="1800" b="0" kern="0" dirty="0">
                <a:solidFill>
                  <a:srgbClr val="000000"/>
                </a:solidFill>
                <a:latin typeface="Arial" charset="0"/>
              </a:rPr>
              <a:t>графиков </a:t>
            </a:r>
            <a:r>
              <a:rPr lang="ru-RU" sz="1800" b="0" kern="0" dirty="0" smtClean="0">
                <a:solidFill>
                  <a:srgbClr val="000000"/>
                </a:solidFill>
                <a:latin typeface="Arial" charset="0"/>
              </a:rPr>
              <a:t>в СО ЕЭС</a:t>
            </a:r>
          </a:p>
          <a:p>
            <a:pPr>
              <a:spcAft>
                <a:spcPct val="30000"/>
              </a:spcAft>
              <a:buFont typeface="Webdings" pitchFamily="18" charset="2"/>
              <a:buChar char="&lt;"/>
            </a:pPr>
            <a:r>
              <a:rPr lang="ru-RU" sz="1800" b="0" kern="0" dirty="0" smtClean="0">
                <a:solidFill>
                  <a:srgbClr val="000000"/>
                </a:solidFill>
                <a:latin typeface="Arial" charset="0"/>
              </a:rPr>
              <a:t>Передача </a:t>
            </a:r>
            <a:r>
              <a:rPr lang="ru-RU" sz="1800" b="0" kern="0" dirty="0">
                <a:solidFill>
                  <a:srgbClr val="000000"/>
                </a:solidFill>
                <a:latin typeface="Arial" charset="0"/>
              </a:rPr>
              <a:t>утвержденного </a:t>
            </a:r>
            <a:r>
              <a:rPr lang="ru-RU" sz="1800" b="0" kern="0" dirty="0" smtClean="0">
                <a:solidFill>
                  <a:srgbClr val="000000"/>
                </a:solidFill>
                <a:latin typeface="Arial" charset="0"/>
              </a:rPr>
              <a:t>графика из АСУРЭО в систему ТОРО для </a:t>
            </a:r>
            <a:r>
              <a:rPr lang="ru-RU" sz="1800" b="0" kern="0" dirty="0">
                <a:solidFill>
                  <a:srgbClr val="000000"/>
                </a:solidFill>
                <a:latin typeface="Arial" charset="0"/>
              </a:rPr>
              <a:t>дальнейшего планирования ресурсов на выполнение ремонтов (финансов, материалов, людей и т.д.)</a:t>
            </a:r>
            <a:endParaRPr lang="ru-RU" sz="1800" b="0" kern="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831974" y="1021164"/>
            <a:ext cx="73120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200" b="0" dirty="0" smtClean="0">
                <a:latin typeface="Arial" charset="0"/>
              </a:rPr>
              <a:t>Возможности АСУРЭО по интеграции годовых и месячных графиков ремонтов</a:t>
            </a:r>
          </a:p>
        </p:txBody>
      </p:sp>
      <p:sp>
        <p:nvSpPr>
          <p:cNvPr id="17" name="Rectangle 1029"/>
          <p:cNvSpPr>
            <a:spLocks noChangeArrowheads="1"/>
          </p:cNvSpPr>
          <p:nvPr/>
        </p:nvSpPr>
        <p:spPr bwMode="auto">
          <a:xfrm>
            <a:off x="0" y="2218063"/>
            <a:ext cx="1689100" cy="477805"/>
          </a:xfrm>
          <a:prstGeom prst="rect">
            <a:avLst/>
          </a:prstGeom>
          <a:noFill/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Возможности </a:t>
            </a:r>
            <a:r>
              <a:rPr lang="ru-RU" sz="1200" b="0" dirty="0" smtClean="0">
                <a:solidFill>
                  <a:schemeClr val="bg1"/>
                </a:solidFill>
                <a:latin typeface="Arial" charset="0"/>
              </a:rPr>
              <a:t>интеграции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" name="Rectangle 1033"/>
          <p:cNvSpPr>
            <a:spLocks noChangeArrowheads="1"/>
          </p:cNvSpPr>
          <p:nvPr/>
        </p:nvSpPr>
        <p:spPr bwMode="auto">
          <a:xfrm>
            <a:off x="-1588" y="1666681"/>
            <a:ext cx="1690688" cy="514738"/>
          </a:xfrm>
          <a:prstGeom prst="rect">
            <a:avLst/>
          </a:prstGeom>
          <a:noFill/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" name="Rectangle 1029"/>
          <p:cNvSpPr>
            <a:spLocks noChangeArrowheads="1"/>
          </p:cNvSpPr>
          <p:nvPr/>
        </p:nvSpPr>
        <p:spPr bwMode="auto">
          <a:xfrm>
            <a:off x="13648" y="2746160"/>
            <a:ext cx="1675452" cy="477805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dirty="0" smtClean="0">
                <a:solidFill>
                  <a:schemeClr val="bg1"/>
                </a:solidFill>
                <a:latin typeface="Arial" charset="0"/>
              </a:rPr>
              <a:t>Интеграция с системами ТОРО</a:t>
            </a:r>
            <a:endParaRPr lang="en-US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АСУРЭО. Интеграция</a:t>
            </a:r>
          </a:p>
        </p:txBody>
      </p:sp>
      <p:sp>
        <p:nvSpPr>
          <p:cNvPr id="13" name="Rectangle 1031"/>
          <p:cNvSpPr>
            <a:spLocks noChangeArrowheads="1"/>
          </p:cNvSpPr>
          <p:nvPr/>
        </p:nvSpPr>
        <p:spPr bwMode="auto">
          <a:xfrm>
            <a:off x="0" y="3780389"/>
            <a:ext cx="1697038" cy="31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Интеграция с ОИК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Rectangle 1031"/>
          <p:cNvSpPr>
            <a:spLocks noChangeArrowheads="1"/>
          </p:cNvSpPr>
          <p:nvPr/>
        </p:nvSpPr>
        <p:spPr bwMode="auto">
          <a:xfrm>
            <a:off x="0" y="4139260"/>
            <a:ext cx="1697038" cy="47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 dirty="0" smtClean="0">
                <a:solidFill>
                  <a:schemeClr val="bg1"/>
                </a:solidFill>
                <a:latin typeface="Arial" charset="0"/>
              </a:rPr>
              <a:t>Механизмы интеграции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" name="Rectangle 1031"/>
          <p:cNvSpPr>
            <a:spLocks noChangeArrowheads="1"/>
          </p:cNvSpPr>
          <p:nvPr/>
        </p:nvSpPr>
        <p:spPr bwMode="auto">
          <a:xfrm>
            <a:off x="0" y="4664330"/>
            <a:ext cx="1697038" cy="47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 dirty="0" smtClean="0">
                <a:solidFill>
                  <a:schemeClr val="bg1"/>
                </a:solidFill>
                <a:latin typeface="Arial" charset="0"/>
              </a:rPr>
              <a:t>Возможности </a:t>
            </a: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по развитию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" name="Rectangle 1029"/>
          <p:cNvSpPr>
            <a:spLocks noChangeArrowheads="1"/>
          </p:cNvSpPr>
          <p:nvPr/>
        </p:nvSpPr>
        <p:spPr bwMode="auto">
          <a:xfrm>
            <a:off x="6030" y="3271230"/>
            <a:ext cx="1675452" cy="477805"/>
          </a:xfrm>
          <a:prstGeom prst="rect">
            <a:avLst/>
          </a:prstGeom>
          <a:noFill/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 dirty="0" smtClean="0">
                <a:solidFill>
                  <a:schemeClr val="bg1"/>
                </a:solidFill>
                <a:latin typeface="Arial" charset="0"/>
              </a:rPr>
              <a:t>Интеграция с ПК «Аварийность»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94715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86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2"/>
          <p:cNvSpPr txBox="1">
            <a:spLocks noChangeArrowheads="1"/>
          </p:cNvSpPr>
          <p:nvPr/>
        </p:nvSpPr>
        <p:spPr bwMode="auto">
          <a:xfrm>
            <a:off x="1763735" y="373063"/>
            <a:ext cx="67699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eaLnBrk="1" hangingPunct="1">
              <a:buClr>
                <a:srgbClr val="FF9900"/>
              </a:buClr>
              <a:buFont typeface="Arial" charset="0"/>
              <a:buNone/>
            </a:pPr>
            <a:r>
              <a:rPr lang="en-US" sz="2400" dirty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Интеграция с </a:t>
            </a:r>
            <a:r>
              <a:rPr lang="ru-RU" sz="2400" dirty="0" smtClean="0">
                <a:latin typeface="+mj-lt"/>
              </a:rPr>
              <a:t>ПК «Аварийность» (</a:t>
            </a:r>
            <a:r>
              <a:rPr lang="ru-RU" sz="2400" dirty="0" err="1" smtClean="0">
                <a:latin typeface="+mj-lt"/>
              </a:rPr>
              <a:t>Россети</a:t>
            </a:r>
            <a:r>
              <a:rPr lang="ru-RU" sz="2400" dirty="0" smtClean="0">
                <a:latin typeface="+mj-lt"/>
              </a:rPr>
              <a:t>)</a:t>
            </a:r>
            <a:endParaRPr lang="ru-RU" sz="2400" dirty="0">
              <a:latin typeface="+mj-lt"/>
            </a:endParaRPr>
          </a:p>
        </p:txBody>
      </p:sp>
      <p:sp>
        <p:nvSpPr>
          <p:cNvPr id="17" name="Rectangle 1029"/>
          <p:cNvSpPr>
            <a:spLocks noChangeArrowheads="1"/>
          </p:cNvSpPr>
          <p:nvPr/>
        </p:nvSpPr>
        <p:spPr bwMode="auto">
          <a:xfrm>
            <a:off x="0" y="2218063"/>
            <a:ext cx="1689100" cy="477805"/>
          </a:xfrm>
          <a:prstGeom prst="rect">
            <a:avLst/>
          </a:prstGeom>
          <a:noFill/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Возможности </a:t>
            </a:r>
            <a:r>
              <a:rPr lang="ru-RU" sz="1200" b="0" dirty="0" smtClean="0">
                <a:solidFill>
                  <a:schemeClr val="bg1"/>
                </a:solidFill>
                <a:latin typeface="Arial" charset="0"/>
              </a:rPr>
              <a:t>интеграции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" name="Rectangle 1031"/>
          <p:cNvSpPr>
            <a:spLocks noChangeArrowheads="1"/>
          </p:cNvSpPr>
          <p:nvPr/>
        </p:nvSpPr>
        <p:spPr bwMode="auto">
          <a:xfrm>
            <a:off x="0" y="3780389"/>
            <a:ext cx="1697038" cy="31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Интеграция с ОИК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" name="Rectangle 1031"/>
          <p:cNvSpPr>
            <a:spLocks noChangeArrowheads="1"/>
          </p:cNvSpPr>
          <p:nvPr/>
        </p:nvSpPr>
        <p:spPr bwMode="auto">
          <a:xfrm>
            <a:off x="0" y="4139260"/>
            <a:ext cx="1697038" cy="47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 dirty="0" smtClean="0">
                <a:solidFill>
                  <a:schemeClr val="bg1"/>
                </a:solidFill>
                <a:latin typeface="Arial" charset="0"/>
              </a:rPr>
              <a:t>Механизмы интеграции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" name="Rectangle 1031"/>
          <p:cNvSpPr>
            <a:spLocks noChangeArrowheads="1"/>
          </p:cNvSpPr>
          <p:nvPr/>
        </p:nvSpPr>
        <p:spPr bwMode="auto">
          <a:xfrm>
            <a:off x="0" y="4664330"/>
            <a:ext cx="1697038" cy="47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 dirty="0" smtClean="0">
                <a:solidFill>
                  <a:schemeClr val="bg1"/>
                </a:solidFill>
                <a:latin typeface="Arial" charset="0"/>
              </a:rPr>
              <a:t>Возможности </a:t>
            </a: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по развитию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" name="Rectangle 1033"/>
          <p:cNvSpPr>
            <a:spLocks noChangeArrowheads="1"/>
          </p:cNvSpPr>
          <p:nvPr/>
        </p:nvSpPr>
        <p:spPr bwMode="auto">
          <a:xfrm>
            <a:off x="-1588" y="1666681"/>
            <a:ext cx="1690688" cy="514738"/>
          </a:xfrm>
          <a:prstGeom prst="rect">
            <a:avLst/>
          </a:prstGeom>
          <a:noFill/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" name="Rectangle 1029"/>
          <p:cNvSpPr>
            <a:spLocks noChangeArrowheads="1"/>
          </p:cNvSpPr>
          <p:nvPr/>
        </p:nvSpPr>
        <p:spPr bwMode="auto">
          <a:xfrm>
            <a:off x="13648" y="2746160"/>
            <a:ext cx="1675452" cy="477805"/>
          </a:xfrm>
          <a:prstGeom prst="rect">
            <a:avLst/>
          </a:prstGeom>
          <a:noFill/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 dirty="0" smtClean="0">
                <a:solidFill>
                  <a:schemeClr val="bg1"/>
                </a:solidFill>
                <a:latin typeface="Arial" charset="0"/>
              </a:rPr>
              <a:t>Интеграция с системами ТОРО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АСУРЭО. Интеграция</a:t>
            </a:r>
          </a:p>
        </p:txBody>
      </p:sp>
      <p:sp>
        <p:nvSpPr>
          <p:cNvPr id="31" name="Rectangle 1029"/>
          <p:cNvSpPr>
            <a:spLocks noChangeArrowheads="1"/>
          </p:cNvSpPr>
          <p:nvPr/>
        </p:nvSpPr>
        <p:spPr bwMode="auto">
          <a:xfrm>
            <a:off x="6030" y="3271230"/>
            <a:ext cx="1675452" cy="477805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dirty="0" smtClean="0">
                <a:solidFill>
                  <a:schemeClr val="bg1"/>
                </a:solidFill>
                <a:latin typeface="Arial" charset="0"/>
              </a:rPr>
              <a:t>Интеграция с ПК «Аварийность»</a:t>
            </a:r>
            <a:endParaRPr lang="en-US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735" y="1053695"/>
            <a:ext cx="7380265" cy="5479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sz="1800" b="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АСУРЭО </a:t>
            </a:r>
            <a:r>
              <a:rPr lang="ru-RU" sz="1800" b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 ПК </a:t>
            </a:r>
            <a:r>
              <a:rPr lang="ru-RU" sz="1800" b="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«Аварийность» </a:t>
            </a:r>
            <a:r>
              <a:rPr lang="ru-RU" sz="1800" b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передается 80% </a:t>
            </a:r>
            <a:r>
              <a:rPr lang="ru-RU" sz="1800" b="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информации</a:t>
            </a:r>
            <a:endParaRPr lang="ru-RU" sz="1800" b="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Объект (линия, ПС)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Оборудование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Дата и время прекращения эл/снабжения потребителей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Дата и время возникновения события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Статус </a:t>
            </a:r>
            <a:r>
              <a:rPr lang="ru-RU" sz="1600" b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срабатывания АПВ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Статус срабатывания РПВ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Признак АВР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Результаты работы РЗА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Информация об отключенном населении, о населенных пунктах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Информация о ТП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Суммарное значение отключенных социально-значимых объектов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Суммарная отключенная нагрузка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ПС по классам напряжения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Причина отключения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Дата и время создания документа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Дата и время </a:t>
            </a:r>
            <a:r>
              <a:rPr lang="ru-RU" sz="1600" b="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редактирования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Сообщение </a:t>
            </a:r>
            <a:r>
              <a:rPr lang="ru-RU" sz="1600" b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получено от</a:t>
            </a:r>
            <a:endParaRPr lang="ru-RU" sz="1600" b="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600" b="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Запись </a:t>
            </a:r>
            <a:r>
              <a:rPr lang="ru-RU" sz="1600" b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внесена (автор)</a:t>
            </a:r>
            <a:endParaRPr lang="ru-RU" sz="16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4383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86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2"/>
          <p:cNvSpPr txBox="1">
            <a:spLocks noChangeArrowheads="1"/>
          </p:cNvSpPr>
          <p:nvPr/>
        </p:nvSpPr>
        <p:spPr bwMode="auto">
          <a:xfrm>
            <a:off x="1763735" y="373063"/>
            <a:ext cx="67699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eaLnBrk="1" hangingPunct="1">
              <a:buClr>
                <a:srgbClr val="FF9900"/>
              </a:buClr>
              <a:buFont typeface="Arial" charset="0"/>
              <a:buNone/>
            </a:pPr>
            <a:r>
              <a:rPr lang="en-US" sz="2400" dirty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Интеграция с </a:t>
            </a:r>
            <a:r>
              <a:rPr lang="ru-RU" sz="2400" dirty="0" smtClean="0">
                <a:latin typeface="+mj-lt"/>
              </a:rPr>
              <a:t>ПК «Аварийность» (</a:t>
            </a:r>
            <a:r>
              <a:rPr lang="ru-RU" sz="2400" dirty="0" err="1" smtClean="0">
                <a:latin typeface="+mj-lt"/>
              </a:rPr>
              <a:t>Россети</a:t>
            </a:r>
            <a:r>
              <a:rPr lang="ru-RU" sz="2400" dirty="0" smtClean="0">
                <a:latin typeface="+mj-lt"/>
              </a:rPr>
              <a:t>)</a:t>
            </a:r>
            <a:endParaRPr lang="ru-RU" sz="2400" dirty="0">
              <a:latin typeface="+mj-lt"/>
            </a:endParaRPr>
          </a:p>
        </p:txBody>
      </p:sp>
      <p:sp>
        <p:nvSpPr>
          <p:cNvPr id="17" name="Rectangle 1029"/>
          <p:cNvSpPr>
            <a:spLocks noChangeArrowheads="1"/>
          </p:cNvSpPr>
          <p:nvPr/>
        </p:nvSpPr>
        <p:spPr bwMode="auto">
          <a:xfrm>
            <a:off x="0" y="2218063"/>
            <a:ext cx="1689100" cy="477805"/>
          </a:xfrm>
          <a:prstGeom prst="rect">
            <a:avLst/>
          </a:prstGeom>
          <a:noFill/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Возможности </a:t>
            </a:r>
            <a:r>
              <a:rPr lang="ru-RU" sz="1200" b="0" dirty="0" smtClean="0">
                <a:solidFill>
                  <a:schemeClr val="bg1"/>
                </a:solidFill>
                <a:latin typeface="Arial" charset="0"/>
              </a:rPr>
              <a:t>интеграции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" name="Rectangle 1031"/>
          <p:cNvSpPr>
            <a:spLocks noChangeArrowheads="1"/>
          </p:cNvSpPr>
          <p:nvPr/>
        </p:nvSpPr>
        <p:spPr bwMode="auto">
          <a:xfrm>
            <a:off x="0" y="3780389"/>
            <a:ext cx="1697038" cy="31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Интеграция с ОИК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" name="Rectangle 1031"/>
          <p:cNvSpPr>
            <a:spLocks noChangeArrowheads="1"/>
          </p:cNvSpPr>
          <p:nvPr/>
        </p:nvSpPr>
        <p:spPr bwMode="auto">
          <a:xfrm>
            <a:off x="0" y="4139260"/>
            <a:ext cx="1697038" cy="47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 dirty="0" smtClean="0">
                <a:solidFill>
                  <a:schemeClr val="bg1"/>
                </a:solidFill>
                <a:latin typeface="Arial" charset="0"/>
              </a:rPr>
              <a:t>Механизмы интеграции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" name="Rectangle 1031"/>
          <p:cNvSpPr>
            <a:spLocks noChangeArrowheads="1"/>
          </p:cNvSpPr>
          <p:nvPr/>
        </p:nvSpPr>
        <p:spPr bwMode="auto">
          <a:xfrm>
            <a:off x="0" y="4664330"/>
            <a:ext cx="1697038" cy="47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 dirty="0" smtClean="0">
                <a:solidFill>
                  <a:schemeClr val="bg1"/>
                </a:solidFill>
                <a:latin typeface="Arial" charset="0"/>
              </a:rPr>
              <a:t>Возможности </a:t>
            </a: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по развитию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" name="Rectangle 1033"/>
          <p:cNvSpPr>
            <a:spLocks noChangeArrowheads="1"/>
          </p:cNvSpPr>
          <p:nvPr/>
        </p:nvSpPr>
        <p:spPr bwMode="auto">
          <a:xfrm>
            <a:off x="-1588" y="1666681"/>
            <a:ext cx="1690688" cy="514738"/>
          </a:xfrm>
          <a:prstGeom prst="rect">
            <a:avLst/>
          </a:prstGeom>
          <a:noFill/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" name="Rectangle 1029"/>
          <p:cNvSpPr>
            <a:spLocks noChangeArrowheads="1"/>
          </p:cNvSpPr>
          <p:nvPr/>
        </p:nvSpPr>
        <p:spPr bwMode="auto">
          <a:xfrm>
            <a:off x="13648" y="2746160"/>
            <a:ext cx="1675452" cy="477805"/>
          </a:xfrm>
          <a:prstGeom prst="rect">
            <a:avLst/>
          </a:prstGeom>
          <a:noFill/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 dirty="0" smtClean="0">
                <a:solidFill>
                  <a:schemeClr val="bg1"/>
                </a:solidFill>
                <a:latin typeface="Arial" charset="0"/>
              </a:rPr>
              <a:t>Интеграция с системами ТОРО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АСУРЭО. Интеграция</a:t>
            </a:r>
          </a:p>
        </p:txBody>
      </p:sp>
      <p:sp>
        <p:nvSpPr>
          <p:cNvPr id="31" name="Rectangle 1029"/>
          <p:cNvSpPr>
            <a:spLocks noChangeArrowheads="1"/>
          </p:cNvSpPr>
          <p:nvPr/>
        </p:nvSpPr>
        <p:spPr bwMode="auto">
          <a:xfrm>
            <a:off x="6030" y="3271230"/>
            <a:ext cx="1675452" cy="477805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dirty="0" smtClean="0">
                <a:solidFill>
                  <a:schemeClr val="bg1"/>
                </a:solidFill>
                <a:latin typeface="Arial" charset="0"/>
              </a:rPr>
              <a:t>Интеграция с ПК «Аварийность»</a:t>
            </a:r>
            <a:endParaRPr lang="en-US" sz="12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47" b="22536"/>
          <a:stretch/>
        </p:blipFill>
        <p:spPr bwMode="auto">
          <a:xfrm>
            <a:off x="1763735" y="1088995"/>
            <a:ext cx="7351785" cy="32137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28" b="17189"/>
          <a:stretch/>
        </p:blipFill>
        <p:spPr bwMode="auto">
          <a:xfrm>
            <a:off x="1746592" y="2746160"/>
            <a:ext cx="7368928" cy="2901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64" b="16030"/>
          <a:stretch/>
        </p:blipFill>
        <p:spPr bwMode="auto">
          <a:xfrm>
            <a:off x="1845211" y="4204044"/>
            <a:ext cx="3585845" cy="2653956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Рисунок 24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51" r="56988" b="37307"/>
          <a:stretch/>
        </p:blipFill>
        <p:spPr bwMode="auto">
          <a:xfrm>
            <a:off x="4899343" y="5760625"/>
            <a:ext cx="3831590" cy="755015"/>
          </a:xfrm>
          <a:prstGeom prst="rect">
            <a:avLst/>
          </a:prstGeom>
          <a:noFill/>
          <a:ln>
            <a:solidFill>
              <a:srgbClr val="3399FD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838798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86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047"/>
          <p:cNvSpPr>
            <a:spLocks noChangeArrowheads="1"/>
          </p:cNvSpPr>
          <p:nvPr/>
        </p:nvSpPr>
        <p:spPr bwMode="auto">
          <a:xfrm>
            <a:off x="1793875" y="932788"/>
            <a:ext cx="713581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2575" indent="-282575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2575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spcAft>
                <a:spcPct val="20000"/>
              </a:spcAft>
              <a:buClr>
                <a:srgbClr val="FF9933"/>
              </a:buClr>
            </a:pPr>
            <a:r>
              <a:rPr lang="ru-RU" altLang="ru-RU" sz="2000" b="0" dirty="0" smtClean="0">
                <a:latin typeface="+mn-lt"/>
              </a:rPr>
              <a:t>Информация о ремонтах </a:t>
            </a:r>
            <a:r>
              <a:rPr lang="ru-RU" altLang="ru-RU" sz="2000" b="0" dirty="0">
                <a:latin typeface="+mn-lt"/>
              </a:rPr>
              <a:t>на </a:t>
            </a:r>
            <a:r>
              <a:rPr lang="ru-RU" altLang="ru-RU" sz="2000" b="0" dirty="0" smtClean="0">
                <a:latin typeface="+mn-lt"/>
              </a:rPr>
              <a:t>мнемосхемах </a:t>
            </a:r>
            <a:r>
              <a:rPr lang="ru-RU" altLang="ru-RU" sz="2000" b="0" dirty="0">
                <a:latin typeface="+mn-lt"/>
              </a:rPr>
              <a:t>в виде ярлыков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FF9933"/>
              </a:buClr>
              <a:buFont typeface="Wingdings" panose="05000000000000000000" pitchFamily="2" charset="2"/>
              <a:buChar char="n"/>
            </a:pPr>
            <a:endParaRPr lang="ru-RU" altLang="ru-RU" sz="2000" b="0" dirty="0">
              <a:latin typeface="+mn-lt"/>
            </a:endParaRPr>
          </a:p>
          <a:p>
            <a:pPr lvl="1" eaLnBrk="1" hangingPunct="1">
              <a:spcBef>
                <a:spcPct val="20000"/>
              </a:spcBef>
              <a:spcAft>
                <a:spcPct val="20000"/>
              </a:spcAft>
              <a:buClr>
                <a:srgbClr val="FF9933"/>
              </a:buClr>
              <a:buFont typeface="Wingdings" panose="05000000000000000000" pitchFamily="2" charset="2"/>
              <a:buChar char="n"/>
            </a:pPr>
            <a:endParaRPr lang="ru-RU" altLang="ru-RU" sz="2000" b="0" dirty="0">
              <a:latin typeface="+mn-lt"/>
            </a:endParaRPr>
          </a:p>
        </p:txBody>
      </p:sp>
      <p:pic>
        <p:nvPicPr>
          <p:cNvPr id="18" name="Рисунок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1374422"/>
            <a:ext cx="6292850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1763735" y="373063"/>
            <a:ext cx="30332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eaLnBrk="1" hangingPunct="1">
              <a:buClr>
                <a:srgbClr val="FF9900"/>
              </a:buClr>
              <a:buFont typeface="Arial" charset="0"/>
              <a:buNone/>
            </a:pPr>
            <a:r>
              <a:rPr lang="en-US" sz="2400" dirty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Интеграция с </a:t>
            </a:r>
            <a:r>
              <a:rPr lang="ru-RU" sz="2400" dirty="0" smtClean="0">
                <a:latin typeface="+mj-lt"/>
              </a:rPr>
              <a:t>ОИК</a:t>
            </a:r>
            <a:endParaRPr lang="ru-RU" sz="2400" dirty="0">
              <a:latin typeface="+mj-lt"/>
            </a:endParaRPr>
          </a:p>
        </p:txBody>
      </p:sp>
      <p:pic>
        <p:nvPicPr>
          <p:cNvPr id="19" name="Рисунок 1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3" t="6781" r="23998" b="77964"/>
          <a:stretch/>
        </p:blipFill>
        <p:spPr bwMode="auto">
          <a:xfrm>
            <a:off x="2673815" y="2743200"/>
            <a:ext cx="6060751" cy="230280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Стрелка вниз 3"/>
          <p:cNvSpPr/>
          <p:nvPr/>
        </p:nvSpPr>
        <p:spPr bwMode="auto">
          <a:xfrm>
            <a:off x="5568287" y="2411766"/>
            <a:ext cx="484632" cy="978408"/>
          </a:xfrm>
          <a:prstGeom prst="downArrow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72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None/>
              <a:tabLst/>
            </a:pPr>
            <a:endParaRPr kumimoji="0" lang="ru-RU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emens Sans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4394579" y="1684040"/>
            <a:ext cx="2402006" cy="819448"/>
          </a:xfrm>
          <a:prstGeom prst="rect">
            <a:avLst/>
          </a:prstGeom>
          <a:noFill/>
          <a:ln w="1905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72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None/>
              <a:tabLst/>
            </a:pPr>
            <a:endParaRPr kumimoji="0" lang="ru-RU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emens Sans" pitchFamily="2" charset="0"/>
            </a:endParaRPr>
          </a:p>
        </p:txBody>
      </p:sp>
      <p:sp>
        <p:nvSpPr>
          <p:cNvPr id="20" name="Rectangle 1029"/>
          <p:cNvSpPr>
            <a:spLocks noChangeArrowheads="1"/>
          </p:cNvSpPr>
          <p:nvPr/>
        </p:nvSpPr>
        <p:spPr bwMode="auto">
          <a:xfrm>
            <a:off x="0" y="2218063"/>
            <a:ext cx="1689100" cy="477805"/>
          </a:xfrm>
          <a:prstGeom prst="rect">
            <a:avLst/>
          </a:prstGeom>
          <a:noFill/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Возможности </a:t>
            </a:r>
            <a:r>
              <a:rPr lang="ru-RU" sz="1200" b="0" dirty="0" smtClean="0">
                <a:solidFill>
                  <a:schemeClr val="bg1"/>
                </a:solidFill>
                <a:latin typeface="Arial" charset="0"/>
              </a:rPr>
              <a:t>интеграции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" name="Rectangle 1031"/>
          <p:cNvSpPr>
            <a:spLocks noChangeArrowheads="1"/>
          </p:cNvSpPr>
          <p:nvPr/>
        </p:nvSpPr>
        <p:spPr bwMode="auto">
          <a:xfrm>
            <a:off x="0" y="3780389"/>
            <a:ext cx="1689100" cy="311606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dirty="0">
                <a:solidFill>
                  <a:schemeClr val="bg1"/>
                </a:solidFill>
                <a:latin typeface="Arial" charset="0"/>
              </a:rPr>
              <a:t>Интеграция с ОИК</a:t>
            </a:r>
            <a:endParaRPr lang="en-US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" name="Rectangle 1031"/>
          <p:cNvSpPr>
            <a:spLocks noChangeArrowheads="1"/>
          </p:cNvSpPr>
          <p:nvPr/>
        </p:nvSpPr>
        <p:spPr bwMode="auto">
          <a:xfrm>
            <a:off x="0" y="4139260"/>
            <a:ext cx="1697038" cy="47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 dirty="0" smtClean="0">
                <a:solidFill>
                  <a:schemeClr val="bg1"/>
                </a:solidFill>
                <a:latin typeface="Arial" charset="0"/>
              </a:rPr>
              <a:t>Механизмы интеграции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" name="Rectangle 1031"/>
          <p:cNvSpPr>
            <a:spLocks noChangeArrowheads="1"/>
          </p:cNvSpPr>
          <p:nvPr/>
        </p:nvSpPr>
        <p:spPr bwMode="auto">
          <a:xfrm>
            <a:off x="0" y="4664330"/>
            <a:ext cx="1697038" cy="47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 dirty="0" smtClean="0">
                <a:solidFill>
                  <a:schemeClr val="bg1"/>
                </a:solidFill>
                <a:latin typeface="Arial" charset="0"/>
              </a:rPr>
              <a:t>Возможности </a:t>
            </a: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по развитию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" name="Rectangle 1033"/>
          <p:cNvSpPr>
            <a:spLocks noChangeArrowheads="1"/>
          </p:cNvSpPr>
          <p:nvPr/>
        </p:nvSpPr>
        <p:spPr bwMode="auto">
          <a:xfrm>
            <a:off x="-1588" y="1666681"/>
            <a:ext cx="1690688" cy="514738"/>
          </a:xfrm>
          <a:prstGeom prst="rect">
            <a:avLst/>
          </a:prstGeom>
          <a:noFill/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" name="Rectangle 1029"/>
          <p:cNvSpPr>
            <a:spLocks noChangeArrowheads="1"/>
          </p:cNvSpPr>
          <p:nvPr/>
        </p:nvSpPr>
        <p:spPr bwMode="auto">
          <a:xfrm>
            <a:off x="13648" y="2746160"/>
            <a:ext cx="1675452" cy="47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 dirty="0" smtClean="0">
                <a:solidFill>
                  <a:schemeClr val="bg1"/>
                </a:solidFill>
                <a:latin typeface="Arial" charset="0"/>
              </a:rPr>
              <a:t>Интеграция с системами ТОРО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АСУРЭО. Интеграция</a:t>
            </a:r>
          </a:p>
        </p:txBody>
      </p:sp>
      <p:sp>
        <p:nvSpPr>
          <p:cNvPr id="29" name="Rectangle 1029"/>
          <p:cNvSpPr>
            <a:spLocks noChangeArrowheads="1"/>
          </p:cNvSpPr>
          <p:nvPr/>
        </p:nvSpPr>
        <p:spPr bwMode="auto">
          <a:xfrm>
            <a:off x="6030" y="3271230"/>
            <a:ext cx="1675452" cy="477805"/>
          </a:xfrm>
          <a:prstGeom prst="rect">
            <a:avLst/>
          </a:prstGeom>
          <a:noFill/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 dirty="0" smtClean="0">
                <a:solidFill>
                  <a:schemeClr val="bg1"/>
                </a:solidFill>
                <a:latin typeface="Arial" charset="0"/>
              </a:rPr>
              <a:t>Интеграция с ПК «Аварийность»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86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1774825"/>
            <a:ext cx="2516188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1763735" y="373063"/>
            <a:ext cx="30332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eaLnBrk="1" hangingPunct="1">
              <a:buClr>
                <a:srgbClr val="FF9900"/>
              </a:buClr>
              <a:buFont typeface="Arial" charset="0"/>
              <a:buNone/>
            </a:pPr>
            <a:r>
              <a:rPr lang="en-US" sz="2400" dirty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Интеграция с </a:t>
            </a:r>
            <a:r>
              <a:rPr lang="ru-RU" sz="2400" dirty="0" smtClean="0">
                <a:latin typeface="+mj-lt"/>
              </a:rPr>
              <a:t>ОИК</a:t>
            </a:r>
            <a:endParaRPr lang="ru-RU" sz="2400" dirty="0">
              <a:latin typeface="+mj-lt"/>
            </a:endParaRPr>
          </a:p>
        </p:txBody>
      </p:sp>
      <p:sp>
        <p:nvSpPr>
          <p:cNvPr id="19" name="Rectangle 1047"/>
          <p:cNvSpPr>
            <a:spLocks noChangeArrowheads="1"/>
          </p:cNvSpPr>
          <p:nvPr/>
        </p:nvSpPr>
        <p:spPr bwMode="auto">
          <a:xfrm>
            <a:off x="1793875" y="932788"/>
            <a:ext cx="713581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2575" indent="-282575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2575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spcAft>
                <a:spcPct val="20000"/>
              </a:spcAft>
              <a:buClr>
                <a:srgbClr val="FF9933"/>
              </a:buClr>
            </a:pPr>
            <a:r>
              <a:rPr lang="ru-RU" altLang="ru-RU" sz="2000" b="0" dirty="0">
                <a:solidFill>
                  <a:srgbClr val="000000"/>
                </a:solidFill>
                <a:latin typeface="Arial"/>
              </a:rPr>
              <a:t>Информация о ремонтах</a:t>
            </a:r>
            <a:r>
              <a:rPr lang="ru-RU" altLang="ru-RU" sz="2000" b="0" dirty="0" smtClean="0">
                <a:latin typeface="+mn-lt"/>
              </a:rPr>
              <a:t> </a:t>
            </a:r>
            <a:r>
              <a:rPr lang="ru-RU" altLang="ru-RU" sz="2000" b="0" dirty="0">
                <a:latin typeface="+mn-lt"/>
              </a:rPr>
              <a:t>на </a:t>
            </a:r>
            <a:r>
              <a:rPr lang="ru-RU" altLang="ru-RU" sz="2000" b="0" dirty="0" smtClean="0">
                <a:latin typeface="+mn-lt"/>
              </a:rPr>
              <a:t>мнемосхемах </a:t>
            </a:r>
            <a:r>
              <a:rPr lang="ru-RU" altLang="ru-RU" sz="2000" b="0" dirty="0">
                <a:latin typeface="+mn-lt"/>
              </a:rPr>
              <a:t>в виде </a:t>
            </a:r>
            <a:r>
              <a:rPr lang="ru-RU" altLang="ru-RU" sz="2000" b="0" dirty="0" smtClean="0">
                <a:latin typeface="+mn-lt"/>
              </a:rPr>
              <a:t>пометок</a:t>
            </a:r>
            <a:endParaRPr lang="ru-RU" altLang="ru-RU" sz="2000" b="0" dirty="0">
              <a:latin typeface="+mn-lt"/>
            </a:endParaRP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FF9933"/>
              </a:buClr>
              <a:buFont typeface="Wingdings" panose="05000000000000000000" pitchFamily="2" charset="2"/>
              <a:buChar char="n"/>
            </a:pPr>
            <a:endParaRPr lang="ru-RU" altLang="ru-RU" sz="2000" b="0" dirty="0">
              <a:latin typeface="+mn-lt"/>
            </a:endParaRPr>
          </a:p>
          <a:p>
            <a:pPr lvl="1" eaLnBrk="1" hangingPunct="1">
              <a:spcBef>
                <a:spcPct val="20000"/>
              </a:spcBef>
              <a:spcAft>
                <a:spcPct val="20000"/>
              </a:spcAft>
              <a:buClr>
                <a:srgbClr val="FF9933"/>
              </a:buClr>
              <a:buFont typeface="Wingdings" panose="05000000000000000000" pitchFamily="2" charset="2"/>
              <a:buChar char="n"/>
            </a:pPr>
            <a:endParaRPr lang="ru-RU" altLang="ru-RU" sz="2000" b="0" dirty="0">
              <a:latin typeface="+mn-lt"/>
            </a:endParaRPr>
          </a:p>
        </p:txBody>
      </p:sp>
      <p:sp>
        <p:nvSpPr>
          <p:cNvPr id="2" name="Овал 1"/>
          <p:cNvSpPr/>
          <p:nvPr/>
        </p:nvSpPr>
        <p:spPr bwMode="auto">
          <a:xfrm>
            <a:off x="4694830" y="2770493"/>
            <a:ext cx="832513" cy="1073838"/>
          </a:xfrm>
          <a:prstGeom prst="ellipse">
            <a:avLst/>
          </a:prstGeom>
          <a:noFill/>
          <a:ln w="1905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72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None/>
              <a:tabLst/>
            </a:pPr>
            <a:endParaRPr kumimoji="0" lang="ru-RU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emens Sans" pitchFamily="2" charset="0"/>
            </a:endParaRPr>
          </a:p>
        </p:txBody>
      </p:sp>
      <p:sp>
        <p:nvSpPr>
          <p:cNvPr id="15" name="Rectangle 1029"/>
          <p:cNvSpPr>
            <a:spLocks noChangeArrowheads="1"/>
          </p:cNvSpPr>
          <p:nvPr/>
        </p:nvSpPr>
        <p:spPr bwMode="auto">
          <a:xfrm>
            <a:off x="0" y="2218063"/>
            <a:ext cx="1689100" cy="477805"/>
          </a:xfrm>
          <a:prstGeom prst="rect">
            <a:avLst/>
          </a:prstGeom>
          <a:noFill/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Возможности </a:t>
            </a:r>
            <a:r>
              <a:rPr lang="ru-RU" sz="1200" b="0" dirty="0" smtClean="0">
                <a:solidFill>
                  <a:schemeClr val="bg1"/>
                </a:solidFill>
                <a:latin typeface="Arial" charset="0"/>
              </a:rPr>
              <a:t>интеграции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" name="Rectangle 1033"/>
          <p:cNvSpPr>
            <a:spLocks noChangeArrowheads="1"/>
          </p:cNvSpPr>
          <p:nvPr/>
        </p:nvSpPr>
        <p:spPr bwMode="auto">
          <a:xfrm>
            <a:off x="-1588" y="1666681"/>
            <a:ext cx="1690688" cy="514738"/>
          </a:xfrm>
          <a:prstGeom prst="rect">
            <a:avLst/>
          </a:prstGeom>
          <a:noFill/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" name="Rectangle 1029"/>
          <p:cNvSpPr>
            <a:spLocks noChangeArrowheads="1"/>
          </p:cNvSpPr>
          <p:nvPr/>
        </p:nvSpPr>
        <p:spPr bwMode="auto">
          <a:xfrm>
            <a:off x="13648" y="2746160"/>
            <a:ext cx="1675452" cy="47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 dirty="0" smtClean="0">
                <a:solidFill>
                  <a:schemeClr val="bg1"/>
                </a:solidFill>
                <a:latin typeface="Arial" charset="0"/>
              </a:rPr>
              <a:t>Интеграция с системами ТОРО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АСУРЭО. Интеграция</a:t>
            </a:r>
          </a:p>
        </p:txBody>
      </p:sp>
      <p:sp>
        <p:nvSpPr>
          <p:cNvPr id="14" name="Rectangle 1031"/>
          <p:cNvSpPr>
            <a:spLocks noChangeArrowheads="1"/>
          </p:cNvSpPr>
          <p:nvPr/>
        </p:nvSpPr>
        <p:spPr bwMode="auto">
          <a:xfrm>
            <a:off x="0" y="3780389"/>
            <a:ext cx="1689100" cy="311606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dirty="0">
                <a:solidFill>
                  <a:schemeClr val="bg1"/>
                </a:solidFill>
                <a:latin typeface="Arial" charset="0"/>
              </a:rPr>
              <a:t>Интеграция с ОИК</a:t>
            </a:r>
            <a:endParaRPr lang="en-US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" name="Rectangle 1031"/>
          <p:cNvSpPr>
            <a:spLocks noChangeArrowheads="1"/>
          </p:cNvSpPr>
          <p:nvPr/>
        </p:nvSpPr>
        <p:spPr bwMode="auto">
          <a:xfrm>
            <a:off x="0" y="4139260"/>
            <a:ext cx="1697038" cy="47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 dirty="0" smtClean="0">
                <a:solidFill>
                  <a:schemeClr val="bg1"/>
                </a:solidFill>
                <a:latin typeface="Arial" charset="0"/>
              </a:rPr>
              <a:t>Механизмы интеграции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" name="Rectangle 1031"/>
          <p:cNvSpPr>
            <a:spLocks noChangeArrowheads="1"/>
          </p:cNvSpPr>
          <p:nvPr/>
        </p:nvSpPr>
        <p:spPr bwMode="auto">
          <a:xfrm>
            <a:off x="0" y="4664330"/>
            <a:ext cx="1697038" cy="47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 dirty="0" smtClean="0">
                <a:solidFill>
                  <a:schemeClr val="bg1"/>
                </a:solidFill>
                <a:latin typeface="Arial" charset="0"/>
              </a:rPr>
              <a:t>Возможности </a:t>
            </a: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по развитию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" name="Rectangle 1029"/>
          <p:cNvSpPr>
            <a:spLocks noChangeArrowheads="1"/>
          </p:cNvSpPr>
          <p:nvPr/>
        </p:nvSpPr>
        <p:spPr bwMode="auto">
          <a:xfrm>
            <a:off x="6030" y="3271230"/>
            <a:ext cx="1675452" cy="477805"/>
          </a:xfrm>
          <a:prstGeom prst="rect">
            <a:avLst/>
          </a:prstGeom>
          <a:noFill/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 dirty="0" smtClean="0">
                <a:solidFill>
                  <a:schemeClr val="bg1"/>
                </a:solidFill>
                <a:latin typeface="Arial" charset="0"/>
              </a:rPr>
              <a:t>Интеграция с ПК «Аварийность»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1831975" y="373063"/>
            <a:ext cx="29482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eaLnBrk="1" hangingPunct="1">
              <a:buClr>
                <a:srgbClr val="FF9900"/>
              </a:buClr>
              <a:buFont typeface="Arial" charset="0"/>
              <a:buNone/>
            </a:pPr>
            <a:r>
              <a:rPr lang="ru-RU" altLang="ru-RU" sz="2400" dirty="0" smtClean="0">
                <a:latin typeface="+mj-lt"/>
              </a:rPr>
              <a:t>Интеграция с ОИК</a:t>
            </a:r>
            <a:endParaRPr lang="ru-RU" sz="2400" dirty="0">
              <a:latin typeface="+mj-lt"/>
            </a:endParaRPr>
          </a:p>
        </p:txBody>
      </p:sp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86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047"/>
          <p:cNvSpPr>
            <a:spLocks noChangeArrowheads="1"/>
          </p:cNvSpPr>
          <p:nvPr/>
        </p:nvSpPr>
        <p:spPr bwMode="auto">
          <a:xfrm>
            <a:off x="1784350" y="927078"/>
            <a:ext cx="713581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2575" indent="-282575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2575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spcAft>
                <a:spcPct val="20000"/>
              </a:spcAft>
              <a:buClr>
                <a:srgbClr val="FF9933"/>
              </a:buClr>
            </a:pPr>
            <a:r>
              <a:rPr lang="ru-RU" altLang="ru-RU" sz="2000" b="0" dirty="0" smtClean="0">
                <a:latin typeface="+mn-lt"/>
              </a:rPr>
              <a:t>Информация о заявках </a:t>
            </a:r>
            <a:r>
              <a:rPr lang="ru-RU" altLang="ru-RU" sz="2000" b="0" dirty="0">
                <a:latin typeface="+mn-lt"/>
              </a:rPr>
              <a:t>в мониторе </a:t>
            </a:r>
            <a:r>
              <a:rPr lang="ru-RU" altLang="ru-RU" sz="2000" b="0" dirty="0" smtClean="0">
                <a:latin typeface="+mn-lt"/>
              </a:rPr>
              <a:t>отображения</a:t>
            </a:r>
            <a:endParaRPr lang="ru-RU" altLang="ru-RU" sz="2000" b="0" dirty="0">
              <a:latin typeface="+mn-lt"/>
            </a:endParaRPr>
          </a:p>
        </p:txBody>
      </p:sp>
      <p:pic>
        <p:nvPicPr>
          <p:cNvPr id="17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1327150"/>
            <a:ext cx="6478588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4321175"/>
            <a:ext cx="47529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29"/>
          <p:cNvSpPr>
            <a:spLocks noChangeArrowheads="1"/>
          </p:cNvSpPr>
          <p:nvPr/>
        </p:nvSpPr>
        <p:spPr bwMode="auto">
          <a:xfrm>
            <a:off x="0" y="2218063"/>
            <a:ext cx="1689100" cy="477805"/>
          </a:xfrm>
          <a:prstGeom prst="rect">
            <a:avLst/>
          </a:prstGeom>
          <a:noFill/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Возможности </a:t>
            </a:r>
            <a:r>
              <a:rPr lang="ru-RU" sz="1200" b="0" dirty="0" smtClean="0">
                <a:solidFill>
                  <a:schemeClr val="bg1"/>
                </a:solidFill>
                <a:latin typeface="Arial" charset="0"/>
              </a:rPr>
              <a:t>интеграции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" name="Rectangle 1033"/>
          <p:cNvSpPr>
            <a:spLocks noChangeArrowheads="1"/>
          </p:cNvSpPr>
          <p:nvPr/>
        </p:nvSpPr>
        <p:spPr bwMode="auto">
          <a:xfrm>
            <a:off x="-1588" y="1666681"/>
            <a:ext cx="1690688" cy="514738"/>
          </a:xfrm>
          <a:prstGeom prst="rect">
            <a:avLst/>
          </a:prstGeom>
          <a:noFill/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" name="Rectangle 1029"/>
          <p:cNvSpPr>
            <a:spLocks noChangeArrowheads="1"/>
          </p:cNvSpPr>
          <p:nvPr/>
        </p:nvSpPr>
        <p:spPr bwMode="auto">
          <a:xfrm>
            <a:off x="13648" y="2746160"/>
            <a:ext cx="1675452" cy="47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 dirty="0" smtClean="0">
                <a:solidFill>
                  <a:schemeClr val="bg1"/>
                </a:solidFill>
                <a:latin typeface="Arial" charset="0"/>
              </a:rPr>
              <a:t>Интеграция с системами ТОРО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АСУРЭО. Интеграция</a:t>
            </a:r>
          </a:p>
        </p:txBody>
      </p:sp>
      <p:sp>
        <p:nvSpPr>
          <p:cNvPr id="14" name="Rectangle 1031"/>
          <p:cNvSpPr>
            <a:spLocks noChangeArrowheads="1"/>
          </p:cNvSpPr>
          <p:nvPr/>
        </p:nvSpPr>
        <p:spPr bwMode="auto">
          <a:xfrm>
            <a:off x="0" y="3780389"/>
            <a:ext cx="1689100" cy="311606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dirty="0">
                <a:solidFill>
                  <a:schemeClr val="bg1"/>
                </a:solidFill>
                <a:latin typeface="Arial" charset="0"/>
              </a:rPr>
              <a:t>Интеграция с ОИК</a:t>
            </a:r>
            <a:endParaRPr lang="en-US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" name="Rectangle 1031"/>
          <p:cNvSpPr>
            <a:spLocks noChangeArrowheads="1"/>
          </p:cNvSpPr>
          <p:nvPr/>
        </p:nvSpPr>
        <p:spPr bwMode="auto">
          <a:xfrm>
            <a:off x="0" y="4139260"/>
            <a:ext cx="1697038" cy="47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 dirty="0" smtClean="0">
                <a:solidFill>
                  <a:schemeClr val="bg1"/>
                </a:solidFill>
                <a:latin typeface="Arial" charset="0"/>
              </a:rPr>
              <a:t>Механизмы интеграции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" name="Rectangle 1031"/>
          <p:cNvSpPr>
            <a:spLocks noChangeArrowheads="1"/>
          </p:cNvSpPr>
          <p:nvPr/>
        </p:nvSpPr>
        <p:spPr bwMode="auto">
          <a:xfrm>
            <a:off x="0" y="4664330"/>
            <a:ext cx="1697038" cy="47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 dirty="0" smtClean="0">
                <a:solidFill>
                  <a:schemeClr val="bg1"/>
                </a:solidFill>
                <a:latin typeface="Arial" charset="0"/>
              </a:rPr>
              <a:t>Возможности </a:t>
            </a: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по развитию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" name="Rectangle 1029"/>
          <p:cNvSpPr>
            <a:spLocks noChangeArrowheads="1"/>
          </p:cNvSpPr>
          <p:nvPr/>
        </p:nvSpPr>
        <p:spPr bwMode="auto">
          <a:xfrm>
            <a:off x="6030" y="3271230"/>
            <a:ext cx="1675452" cy="477805"/>
          </a:xfrm>
          <a:prstGeom prst="rect">
            <a:avLst/>
          </a:prstGeom>
          <a:noFill/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 dirty="0" smtClean="0">
                <a:solidFill>
                  <a:schemeClr val="bg1"/>
                </a:solidFill>
                <a:latin typeface="Arial" charset="0"/>
              </a:rPr>
              <a:t>Интеграция с ПК «Аварийность»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 Vorlage mit navigation_2000">
  <a:themeElements>
    <a:clrScheme name="AD Vorlage mit navigation_2000 1">
      <a:dk1>
        <a:srgbClr val="000000"/>
      </a:dk1>
      <a:lt1>
        <a:srgbClr val="FFFFFF"/>
      </a:lt1>
      <a:dk2>
        <a:srgbClr val="000000"/>
      </a:dk2>
      <a:lt2>
        <a:srgbClr val="CCCCCC"/>
      </a:lt2>
      <a:accent1>
        <a:srgbClr val="FF9900"/>
      </a:accent1>
      <a:accent2>
        <a:srgbClr val="66FF33"/>
      </a:accent2>
      <a:accent3>
        <a:srgbClr val="FFFFFF"/>
      </a:accent3>
      <a:accent4>
        <a:srgbClr val="000000"/>
      </a:accent4>
      <a:accent5>
        <a:srgbClr val="FFCAAA"/>
      </a:accent5>
      <a:accent6>
        <a:srgbClr val="5CE72D"/>
      </a:accent6>
      <a:hlink>
        <a:srgbClr val="003399"/>
      </a:hlink>
      <a:folHlink>
        <a:srgbClr val="666666"/>
      </a:folHlink>
    </a:clrScheme>
    <a:fontScheme name="AD Vorlage mit navigation_200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7200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9900"/>
          </a:buClr>
          <a:buSzTx/>
          <a:buFont typeface="Wingdings" pitchFamily="2" charset="2"/>
          <a:buNone/>
          <a:tabLst/>
          <a:defRPr kumimoji="0" lang="de-DE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emens San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7200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9900"/>
          </a:buClr>
          <a:buSzTx/>
          <a:buFont typeface="Wingdings" pitchFamily="2" charset="2"/>
          <a:buNone/>
          <a:tabLst/>
          <a:defRPr kumimoji="0" lang="de-DE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emens Sans" pitchFamily="2" charset="0"/>
          </a:defRPr>
        </a:defPPr>
      </a:lstStyle>
    </a:lnDef>
  </a:objectDefaults>
  <a:extraClrSchemeLst>
    <a:extraClrScheme>
      <a:clrScheme name="AD Vorlage mit navigation_2000 1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9900"/>
        </a:accent1>
        <a:accent2>
          <a:srgbClr val="66FF33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5CE72D"/>
        </a:accent6>
        <a:hlink>
          <a:srgbClr val="003399"/>
        </a:hlink>
        <a:folHlink>
          <a:srgbClr val="6666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1470061646</TotalTime>
  <Words>898</Words>
  <Application>Microsoft Office PowerPoint</Application>
  <PresentationFormat>Экран (4:3)</PresentationFormat>
  <Paragraphs>206</Paragraphs>
  <Slides>14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Siemens Sans</vt:lpstr>
      <vt:lpstr>ITC Avant Garde Gothic Demi</vt:lpstr>
      <vt:lpstr>Coronet</vt:lpstr>
      <vt:lpstr>Times New Roman</vt:lpstr>
      <vt:lpstr>Arial</vt:lpstr>
      <vt:lpstr>Wingdings</vt:lpstr>
      <vt:lpstr>Webdings</vt:lpstr>
      <vt:lpstr>Calibri</vt:lpstr>
      <vt:lpstr>Symbol</vt:lpstr>
      <vt:lpstr>AD Vorlage mit navigation_2000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Publicis Kommunikationsagentur GmbH, GWA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PowerPoint-Prдsentation</dc:title>
  <dc:creator>Sven Massanneck</dc:creator>
  <cp:lastModifiedBy>Сахаров Дмитрий Анатольевич</cp:lastModifiedBy>
  <cp:revision>528</cp:revision>
  <cp:lastPrinted>2002-01-21T14:47:09Z</cp:lastPrinted>
  <dcterms:created xsi:type="dcterms:W3CDTF">2001-10-12T10:57:36Z</dcterms:created>
  <dcterms:modified xsi:type="dcterms:W3CDTF">2016-02-03T13:37:39Z</dcterms:modified>
</cp:coreProperties>
</file>