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71" r:id="rId2"/>
    <p:sldId id="273" r:id="rId3"/>
    <p:sldId id="275" r:id="rId4"/>
    <p:sldId id="276" r:id="rId5"/>
    <p:sldId id="263" r:id="rId6"/>
    <p:sldId id="277" r:id="rId7"/>
    <p:sldId id="278" r:id="rId8"/>
    <p:sldId id="279" r:id="rId9"/>
    <p:sldId id="310" r:id="rId10"/>
    <p:sldId id="304" r:id="rId11"/>
    <p:sldId id="262" r:id="rId12"/>
    <p:sldId id="282" r:id="rId13"/>
    <p:sldId id="283" r:id="rId14"/>
    <p:sldId id="308" r:id="rId15"/>
    <p:sldId id="309" r:id="rId16"/>
    <p:sldId id="298" r:id="rId17"/>
    <p:sldId id="261" r:id="rId18"/>
    <p:sldId id="299" r:id="rId19"/>
    <p:sldId id="300" r:id="rId20"/>
    <p:sldId id="306" r:id="rId21"/>
    <p:sldId id="265" r:id="rId22"/>
    <p:sldId id="305" r:id="rId23"/>
    <p:sldId id="267" r:id="rId24"/>
    <p:sldId id="307" r:id="rId25"/>
    <p:sldId id="266" r:id="rId26"/>
    <p:sldId id="258" r:id="rId27"/>
    <p:sldId id="311" r:id="rId28"/>
    <p:sldId id="270" r:id="rId29"/>
  </p:sldIdLst>
  <p:sldSz cx="9144000" cy="6858000" type="screen4x3"/>
  <p:notesSz cx="7099300" cy="10234613"/>
  <p:embeddedFontLst>
    <p:embeddedFont>
      <p:font typeface="Coronet" panose="020B0604020202020204" charset="0"/>
      <p:italic r:id="rId32"/>
    </p:embeddedFont>
    <p:embeddedFont>
      <p:font typeface="Siemens Sans" panose="020B0604020202020204" charset="0"/>
      <p:regular r:id="rId33"/>
      <p:bold r:id="rId34"/>
      <p:italic r:id="rId35"/>
      <p:boldItalic r:id="rId36"/>
    </p:embeddedFont>
    <p:embeddedFont>
      <p:font typeface="Webdings" panose="05030102010509060703" pitchFamily="18" charset="2"/>
      <p:regular r:id="rId37"/>
    </p:embeddedFont>
    <p:embeddedFont>
      <p:font typeface="ITC Avant Garde Gothic Demi" panose="020B0604020202020204" charset="0"/>
      <p:bold r:id="rId38"/>
      <p:boldItalic r:id="rId3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orient="horz" pos="4181">
          <p15:clr>
            <a:srgbClr val="A4A3A4"/>
          </p15:clr>
        </p15:guide>
        <p15:guide id="4" orient="horz" pos="727">
          <p15:clr>
            <a:srgbClr val="A4A3A4"/>
          </p15:clr>
        </p15:guide>
        <p15:guide id="5" orient="horz" pos="600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orient="horz" pos="4039">
          <p15:clr>
            <a:srgbClr val="A4A3A4"/>
          </p15:clr>
        </p15:guide>
        <p15:guide id="8" orient="horz" pos="129">
          <p15:clr>
            <a:srgbClr val="A4A3A4"/>
          </p15:clr>
        </p15:guide>
        <p15:guide id="9" pos="1200">
          <p15:clr>
            <a:srgbClr val="A4A3A4"/>
          </p15:clr>
        </p15:guide>
        <p15:guide id="10" pos="96">
          <p15:clr>
            <a:srgbClr val="A4A3A4"/>
          </p15:clr>
        </p15:guide>
        <p15:guide id="11" pos="3469">
          <p15:clr>
            <a:srgbClr val="A4A3A4"/>
          </p15:clr>
        </p15:guide>
        <p15:guide id="12" pos="1062">
          <p15:clr>
            <a:srgbClr val="A4A3A4"/>
          </p15:clr>
        </p15:guide>
        <p15:guide id="13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orient="horz" pos="325">
          <p15:clr>
            <a:srgbClr val="A4A3A4"/>
          </p15:clr>
        </p15:guide>
        <p15:guide id="3" pos="2236">
          <p15:clr>
            <a:srgbClr val="A4A3A4"/>
          </p15:clr>
        </p15:guide>
        <p15:guide id="4" pos="5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CC6633"/>
    <a:srgbClr val="3366CC"/>
    <a:srgbClr val="000099"/>
    <a:srgbClr val="33CC00"/>
    <a:srgbClr val="993300"/>
    <a:srgbClr val="3399FD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1500" y="60"/>
      </p:cViewPr>
      <p:guideLst>
        <p:guide orient="horz" pos="3929"/>
        <p:guide orient="horz" pos="2448"/>
        <p:guide orient="horz" pos="4181"/>
        <p:guide orient="horz" pos="727"/>
        <p:guide orient="horz" pos="600"/>
        <p:guide orient="horz" pos="1008"/>
        <p:guide orient="horz" pos="4039"/>
        <p:guide orient="horz" pos="129"/>
        <p:guide pos="1200"/>
        <p:guide pos="96"/>
        <p:guide pos="3469"/>
        <p:guide pos="106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956" y="-96"/>
      </p:cViewPr>
      <p:guideLst>
        <p:guide orient="horz" pos="3224"/>
        <p:guide orient="horz" pos="325"/>
        <p:guide pos="2236"/>
        <p:guide pos="5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 smtClean="0"/>
            </a:lvl1pPr>
          </a:lstStyle>
          <a:p>
            <a:pPr>
              <a:defRPr/>
            </a:pPr>
            <a:fld id="{7682D405-ED77-45C0-91B1-A448B2D848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11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515938"/>
            <a:ext cx="2570163" cy="192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2633663"/>
            <a:ext cx="529431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306" rIns="94613" bIns="47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 smtClean="0"/>
            </a:lvl1pPr>
          </a:lstStyle>
          <a:p>
            <a:pPr>
              <a:defRPr/>
            </a:pPr>
            <a:fld id="{3B16E7AC-CC77-4EB8-AD2A-81A672C290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8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1pPr>
    <a:lvl2pPr marL="373063" indent="-18891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2pPr>
    <a:lvl3pPr marL="574675" indent="-200025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3pPr>
    <a:lvl4pPr marL="765175" indent="-18891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4pPr>
    <a:lvl5pPr marL="958850" indent="-192088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 txBox="1">
            <a:spLocks noGrp="1" noChangeArrowheads="1"/>
          </p:cNvSpPr>
          <p:nvPr/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3" tIns="47306" rIns="94613" bIns="47306" anchor="b"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r" eaLnBrk="1" hangingPunct="1"/>
            <a:fld id="{E411D469-0AE1-4605-839D-8FD03279EFAF}" type="slidenum">
              <a:rPr lang="de-DE" sz="1200" b="0"/>
              <a:pPr algn="r" eaLnBrk="1" hangingPunct="1"/>
              <a:t>1</a:t>
            </a:fld>
            <a:endParaRPr lang="de-DE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20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378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193050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2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4259620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72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382168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/>
            <a:fld id="{AF40A507-16A8-45A2-8DB3-D54B44A078F4}" type="slidenum">
              <a:rPr lang="de-DE" sz="1200" b="0"/>
              <a:pPr eaLnBrk="1" hangingPunct="1"/>
              <a:t>18</a:t>
            </a:fld>
            <a:endParaRPr lang="de-DE" sz="1200" b="0"/>
          </a:p>
        </p:txBody>
      </p:sp>
    </p:spTree>
    <p:extLst>
      <p:ext uri="{BB962C8B-B14F-4D97-AF65-F5344CB8AC3E}">
        <p14:creationId xmlns:p14="http://schemas.microsoft.com/office/powerpoint/2010/main" val="382519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/>
            <a:fld id="{8AA7C519-4AE4-4A5E-A89C-73848B15BDD2}" type="slidenum">
              <a:rPr lang="de-DE" sz="1200" b="0"/>
              <a:pPr eaLnBrk="1" hangingPunct="1"/>
              <a:t>19</a:t>
            </a:fld>
            <a:endParaRPr lang="de-DE" sz="1200" b="0"/>
          </a:p>
        </p:txBody>
      </p:sp>
    </p:spTree>
    <p:extLst>
      <p:ext uri="{BB962C8B-B14F-4D97-AF65-F5344CB8AC3E}">
        <p14:creationId xmlns:p14="http://schemas.microsoft.com/office/powerpoint/2010/main" val="410421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/>
            <a:fld id="{9C34A41A-9290-405D-A7F6-70920EF17449}" type="slidenum">
              <a:rPr lang="de-DE" sz="1200" b="0"/>
              <a:pPr eaLnBrk="1" hangingPunct="1"/>
              <a:t>23</a:t>
            </a:fld>
            <a:endParaRPr lang="de-DE" sz="1200" b="0"/>
          </a:p>
        </p:txBody>
      </p:sp>
    </p:spTree>
    <p:extLst>
      <p:ext uri="{BB962C8B-B14F-4D97-AF65-F5344CB8AC3E}">
        <p14:creationId xmlns:p14="http://schemas.microsoft.com/office/powerpoint/2010/main" val="1094883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i="1" smtClean="0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/>
            <a:fld id="{CDA6E7CF-21BE-4879-A8F6-95E290E78C72}" type="slidenum">
              <a:rPr lang="de-DE" sz="1200" b="0"/>
              <a:pPr eaLnBrk="1" hangingPunct="1"/>
              <a:t>25</a:t>
            </a:fld>
            <a:endParaRPr lang="de-DE" sz="1200" b="0"/>
          </a:p>
        </p:txBody>
      </p:sp>
    </p:spTree>
    <p:extLst>
      <p:ext uri="{BB962C8B-B14F-4D97-AF65-F5344CB8AC3E}">
        <p14:creationId xmlns:p14="http://schemas.microsoft.com/office/powerpoint/2010/main" val="202048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 txBox="1">
            <a:spLocks noGrp="1" noChangeArrowheads="1"/>
          </p:cNvSpPr>
          <p:nvPr/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3" tIns="47306" rIns="94613" bIns="47306" anchor="b"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r" eaLnBrk="1" hangingPunct="1"/>
            <a:fld id="{261DAB66-A4B1-41C7-9462-6491B57E6CC5}" type="slidenum">
              <a:rPr lang="de-DE" sz="1200" b="0"/>
              <a:pPr algn="r" eaLnBrk="1" hangingPunct="1"/>
              <a:t>2</a:t>
            </a:fld>
            <a:endParaRPr lang="de-DE" sz="12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2227793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292033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252327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3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1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6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5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249686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249686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3006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34250" y="206375"/>
            <a:ext cx="18097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06375"/>
            <a:ext cx="5276850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4618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720042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609725"/>
            <a:ext cx="35433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00700" y="1609725"/>
            <a:ext cx="35433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923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2238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94312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91513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243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828808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5990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9725"/>
            <a:ext cx="7239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698625" y="0"/>
            <a:ext cx="7450138" cy="9509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697038" y="0"/>
            <a:ext cx="7451725" cy="207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49325"/>
            <a:ext cx="1697038" cy="5908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06375"/>
            <a:ext cx="7239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das Titelformat zu bearbeiten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0" y="949325"/>
            <a:ext cx="1698625" cy="6651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96838" y="1065213"/>
            <a:ext cx="1579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defRPr/>
            </a:pPr>
            <a:r>
              <a:rPr lang="ru-RU" sz="1400" smtClean="0">
                <a:solidFill>
                  <a:schemeClr val="hlink"/>
                </a:solidFill>
              </a:rPr>
              <a:t>ПК «Ремонты»</a:t>
            </a:r>
            <a:endParaRPr lang="en-US" sz="1300" smtClean="0">
              <a:solidFill>
                <a:schemeClr val="hlink"/>
              </a:solidFill>
            </a:endParaRPr>
          </a:p>
        </p:txBody>
      </p:sp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270625"/>
            <a:ext cx="13287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9933"/>
        </a:buClr>
        <a:buFont typeface="Arial" charset="0"/>
        <a:defRPr sz="2000" b="1">
          <a:solidFill>
            <a:schemeClr val="tx1"/>
          </a:solidFill>
          <a:latin typeface="Siemens Sans"/>
          <a:ea typeface="+mn-ea"/>
          <a:cs typeface="+mn-cs"/>
        </a:defRPr>
      </a:lvl1pPr>
      <a:lvl2pPr marL="381000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b="1">
          <a:solidFill>
            <a:schemeClr val="tx1"/>
          </a:solidFill>
          <a:latin typeface="Siemens Sans"/>
        </a:defRPr>
      </a:lvl2pPr>
      <a:lvl3pPr marL="569913" indent="-1873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sz="1600" b="1">
          <a:solidFill>
            <a:schemeClr val="tx1"/>
          </a:solidFill>
          <a:latin typeface="Siemens Sans"/>
        </a:defRPr>
      </a:lvl3pPr>
      <a:lvl4pPr marL="757238" indent="-17621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sz="1600" b="1">
          <a:solidFill>
            <a:schemeClr val="tx1"/>
          </a:solidFill>
          <a:latin typeface="Siemens Sans"/>
        </a:defRPr>
      </a:lvl4pPr>
      <a:lvl5pPr marL="950913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sz="1600" b="1">
          <a:solidFill>
            <a:schemeClr val="tx1"/>
          </a:solidFill>
          <a:latin typeface="Siemens Sans"/>
        </a:defRPr>
      </a:lvl5pPr>
      <a:lvl6pPr marL="14081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6pPr>
      <a:lvl7pPr marL="18653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7pPr>
      <a:lvl8pPr marL="23225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8pPr>
      <a:lvl9pPr marL="27797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s-automatio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http://demo.asureo.ru:567/zv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1812925" y="2808942"/>
            <a:ext cx="703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0" dirty="0" smtClean="0">
                <a:latin typeface="Arial" charset="0"/>
              </a:rPr>
              <a:t>Подсистема «</a:t>
            </a:r>
            <a:r>
              <a:rPr lang="ru-RU" sz="3200" b="0" dirty="0">
                <a:latin typeface="Arial" charset="0"/>
              </a:rPr>
              <a:t>Планы ремонтов</a:t>
            </a:r>
            <a:r>
              <a:rPr lang="ru-RU" sz="3200" b="0" dirty="0" smtClean="0">
                <a:latin typeface="Arial" charset="0"/>
              </a:rPr>
              <a:t>»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003425" y="3558242"/>
            <a:ext cx="6804025" cy="1015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0" dirty="0">
                <a:solidFill>
                  <a:schemeClr val="hlink"/>
                </a:solidFill>
                <a:latin typeface="Arial" charset="0"/>
              </a:rPr>
              <a:t>Автоматизация </a:t>
            </a:r>
            <a:r>
              <a:rPr lang="ru-RU" sz="2400" b="0" dirty="0" smtClean="0">
                <a:solidFill>
                  <a:schemeClr val="hlink"/>
                </a:solidFill>
                <a:latin typeface="Arial" charset="0"/>
              </a:rPr>
              <a:t>формирования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0" dirty="0" smtClean="0">
                <a:solidFill>
                  <a:schemeClr val="hlink"/>
                </a:solidFill>
                <a:latin typeface="Arial" charset="0"/>
              </a:rPr>
              <a:t>и согласования графиков </a:t>
            </a:r>
            <a:r>
              <a:rPr lang="ru-RU" sz="2400" b="0" dirty="0">
                <a:solidFill>
                  <a:schemeClr val="hlink"/>
                </a:solidFill>
                <a:latin typeface="Arial" charset="0"/>
              </a:rPr>
              <a:t>ремонтов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123173"/>
            <a:ext cx="3162300" cy="6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7389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Основные особенности </a:t>
            </a:r>
            <a:r>
              <a:rPr lang="ru-RU" sz="2400" dirty="0" smtClean="0">
                <a:latin typeface="Arial" charset="0"/>
              </a:rPr>
              <a:t>ПС </a:t>
            </a:r>
            <a:r>
              <a:rPr lang="ru-RU" sz="2400" dirty="0">
                <a:latin typeface="Arial" charset="0"/>
              </a:rPr>
              <a:t>«Планы ремонтов»</a:t>
            </a: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Полный спектр услуг по внедрению системы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5" name="Picture 16" descr="adas200502916_300dpi_12463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162175"/>
            <a:ext cx="277495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1803400" y="2019300"/>
            <a:ext cx="3962400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dirty="0"/>
              <a:t> </a:t>
            </a:r>
            <a:r>
              <a:rPr lang="ru-RU" sz="1800" b="0" dirty="0">
                <a:latin typeface="Arial" charset="0"/>
              </a:rPr>
              <a:t>Обследование и</a:t>
            </a:r>
          </a:p>
          <a:p>
            <a:pPr>
              <a:spcAft>
                <a:spcPct val="50000"/>
              </a:spcAft>
              <a:buClr>
                <a:schemeClr val="accent1"/>
              </a:buClr>
            </a:pPr>
            <a:r>
              <a:rPr lang="ru-RU" sz="1800" b="0" dirty="0">
                <a:latin typeface="Arial" charset="0"/>
              </a:rPr>
              <a:t>	проектирование</a:t>
            </a:r>
          </a:p>
          <a:p>
            <a:pPr eaLnBrk="1" hangingPunct="1"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Поставка программного 	обеспечения</a:t>
            </a:r>
          </a:p>
          <a:p>
            <a:pPr eaLnBrk="1" hangingPunct="1"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Установка и начальное 	конфигурирование</a:t>
            </a:r>
          </a:p>
          <a:p>
            <a:pPr eaLnBrk="1" hangingPunct="1"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Создание и настройка 	системы 	горячего резервирования</a:t>
            </a:r>
          </a:p>
          <a:p>
            <a:pPr eaLnBrk="1" hangingPunct="1"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Обучение пользователей и 	администраторов</a:t>
            </a:r>
          </a:p>
          <a:p>
            <a:pPr eaLnBrk="1" hangingPunct="1"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Поставка новых версий</a:t>
            </a:r>
          </a:p>
          <a:p>
            <a:pPr eaLnBrk="1" hangingPunct="1"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Техническая поддержка</a:t>
            </a:r>
          </a:p>
        </p:txBody>
      </p:sp>
      <p:sp>
        <p:nvSpPr>
          <p:cNvPr id="10248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9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1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2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3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4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</a:rPr>
              <a:t>Архитектура системы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1363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200" dirty="0" smtClean="0">
                <a:latin typeface="Arial" charset="0"/>
              </a:rPr>
              <a:t>АСУРЭО</a:t>
            </a:r>
            <a:endParaRPr lang="ru-RU" sz="2200" dirty="0">
              <a:latin typeface="Arial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3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4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5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6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7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057400" y="1624013"/>
            <a:ext cx="6661245" cy="5118101"/>
            <a:chOff x="2057400" y="1624013"/>
            <a:chExt cx="6661245" cy="5118101"/>
          </a:xfrm>
        </p:grpSpPr>
        <p:sp>
          <p:nvSpPr>
            <p:cNvPr id="11278" name="AutoShape 66"/>
            <p:cNvSpPr>
              <a:spLocks noChangeArrowheads="1"/>
            </p:cNvSpPr>
            <p:nvPr/>
          </p:nvSpPr>
          <p:spPr bwMode="auto">
            <a:xfrm>
              <a:off x="2147888" y="5705476"/>
              <a:ext cx="6432550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AutoShape 69"/>
            <p:cNvSpPr>
              <a:spLocks noChangeArrowheads="1"/>
            </p:cNvSpPr>
            <p:nvPr/>
          </p:nvSpPr>
          <p:spPr bwMode="auto">
            <a:xfrm>
              <a:off x="4297363" y="4708526"/>
              <a:ext cx="2138363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Text Box 59"/>
            <p:cNvSpPr txBox="1">
              <a:spLocks noChangeArrowheads="1"/>
            </p:cNvSpPr>
            <p:nvPr/>
          </p:nvSpPr>
          <p:spPr bwMode="auto">
            <a:xfrm>
              <a:off x="2230438" y="5930901"/>
              <a:ext cx="6213475" cy="45720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>
                  <a:solidFill>
                    <a:schemeClr val="hlink"/>
                  </a:solidFill>
                  <a:latin typeface="Arial" charset="0"/>
                </a:rPr>
                <a:t>База данных оборудования</a:t>
              </a:r>
            </a:p>
          </p:txBody>
        </p:sp>
        <p:sp>
          <p:nvSpPr>
            <p:cNvPr id="11281" name="Text Box 60"/>
            <p:cNvSpPr txBox="1">
              <a:spLocks noChangeArrowheads="1"/>
            </p:cNvSpPr>
            <p:nvPr/>
          </p:nvSpPr>
          <p:spPr bwMode="auto">
            <a:xfrm>
              <a:off x="2308225" y="6337301"/>
              <a:ext cx="6056313" cy="33655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>
                  <a:solidFill>
                    <a:schemeClr val="hlink"/>
                  </a:solidFill>
                  <a:latin typeface="Arial" charset="0"/>
                </a:rPr>
                <a:t>База данных нормативно-справочной информации</a:t>
              </a:r>
            </a:p>
          </p:txBody>
        </p:sp>
        <p:sp>
          <p:nvSpPr>
            <p:cNvPr id="11282" name="AutoShape 62"/>
            <p:cNvSpPr>
              <a:spLocks noChangeArrowheads="1"/>
            </p:cNvSpPr>
            <p:nvPr/>
          </p:nvSpPr>
          <p:spPr bwMode="auto">
            <a:xfrm>
              <a:off x="2146300" y="4705351"/>
              <a:ext cx="2138363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Text Box 63"/>
            <p:cNvSpPr txBox="1">
              <a:spLocks noChangeArrowheads="1"/>
            </p:cNvSpPr>
            <p:nvPr/>
          </p:nvSpPr>
          <p:spPr bwMode="auto">
            <a:xfrm>
              <a:off x="2173288" y="5084763"/>
              <a:ext cx="2066925" cy="3968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chemeClr val="hlink"/>
                  </a:solidFill>
                  <a:latin typeface="Arial" charset="0"/>
                </a:rPr>
                <a:t>БД заявок</a:t>
              </a:r>
            </a:p>
          </p:txBody>
        </p:sp>
        <p:sp>
          <p:nvSpPr>
            <p:cNvPr id="11284" name="Text Box 65"/>
            <p:cNvSpPr txBox="1">
              <a:spLocks noChangeArrowheads="1"/>
            </p:cNvSpPr>
            <p:nvPr/>
          </p:nvSpPr>
          <p:spPr bwMode="auto">
            <a:xfrm>
              <a:off x="4344988" y="4960938"/>
              <a:ext cx="2066925" cy="7016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chemeClr val="hlink"/>
                  </a:solidFill>
                  <a:latin typeface="Arial" charset="0"/>
                </a:rPr>
                <a:t>БД планов ремонтов</a:t>
              </a:r>
            </a:p>
          </p:txBody>
        </p:sp>
        <p:sp>
          <p:nvSpPr>
            <p:cNvPr id="11287" name="AutoShape 74"/>
            <p:cNvSpPr>
              <a:spLocks noChangeArrowheads="1"/>
            </p:cNvSpPr>
            <p:nvPr/>
          </p:nvSpPr>
          <p:spPr bwMode="auto">
            <a:xfrm>
              <a:off x="2151063" y="3409951"/>
              <a:ext cx="6481763" cy="1035050"/>
            </a:xfrm>
            <a:prstGeom prst="cube">
              <a:avLst>
                <a:gd name="adj" fmla="val 4389"/>
              </a:avLst>
            </a:prstGeom>
            <a:gradFill rotWithShape="1">
              <a:gsLst>
                <a:gs pos="0">
                  <a:srgbClr val="3399F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Text Box 73"/>
            <p:cNvSpPr txBox="1">
              <a:spLocks noChangeArrowheads="1"/>
            </p:cNvSpPr>
            <p:nvPr/>
          </p:nvSpPr>
          <p:spPr bwMode="auto">
            <a:xfrm>
              <a:off x="2978150" y="3698876"/>
              <a:ext cx="4833938" cy="45720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 dirty="0" smtClean="0">
                  <a:solidFill>
                    <a:schemeClr val="hlink"/>
                  </a:solidFill>
                  <a:latin typeface="Arial" charset="0"/>
                </a:rPr>
                <a:t>Бизнес - логика</a:t>
              </a:r>
              <a:endParaRPr lang="ru-RU" sz="24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1289" name="AutoShape 77"/>
            <p:cNvSpPr>
              <a:spLocks noChangeArrowheads="1"/>
            </p:cNvSpPr>
            <p:nvPr/>
          </p:nvSpPr>
          <p:spPr bwMode="auto">
            <a:xfrm>
              <a:off x="2151063" y="2238376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90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16367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291" name="Text Box 80"/>
            <p:cNvSpPr txBox="1">
              <a:spLocks noChangeArrowheads="1"/>
            </p:cNvSpPr>
            <p:nvPr/>
          </p:nvSpPr>
          <p:spPr bwMode="auto">
            <a:xfrm>
              <a:off x="2057400" y="2328863"/>
              <a:ext cx="1668463" cy="73818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0" dirty="0">
                  <a:solidFill>
                    <a:schemeClr val="bg1"/>
                  </a:solidFill>
                  <a:latin typeface="Arial" charset="0"/>
                </a:rPr>
                <a:t>Пользователи </a:t>
              </a:r>
              <a:r>
                <a:rPr lang="ru-RU" sz="1400" b="0" dirty="0" smtClean="0">
                  <a:solidFill>
                    <a:schemeClr val="bg1"/>
                  </a:solidFill>
                  <a:latin typeface="Arial" charset="0"/>
                </a:rPr>
                <a:t>ПС «Оперативные Заявки»</a:t>
              </a:r>
              <a:endParaRPr lang="ru-RU" sz="1400" b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292" name="AutoShape 83"/>
            <p:cNvSpPr>
              <a:spLocks noChangeArrowheads="1"/>
            </p:cNvSpPr>
            <p:nvPr/>
          </p:nvSpPr>
          <p:spPr bwMode="auto">
            <a:xfrm>
              <a:off x="3757613" y="2239963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Text Box 85"/>
            <p:cNvSpPr txBox="1">
              <a:spLocks noChangeArrowheads="1"/>
            </p:cNvSpPr>
            <p:nvPr/>
          </p:nvSpPr>
          <p:spPr bwMode="auto">
            <a:xfrm>
              <a:off x="3725863" y="2330451"/>
              <a:ext cx="1644650" cy="73818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0" dirty="0">
                  <a:solidFill>
                    <a:schemeClr val="bg1"/>
                  </a:solidFill>
                  <a:latin typeface="Arial" charset="0"/>
                </a:rPr>
                <a:t> Пользователи </a:t>
              </a:r>
              <a:r>
                <a:rPr lang="ru-RU" sz="1400" b="0" dirty="0" smtClean="0">
                  <a:solidFill>
                    <a:schemeClr val="bg1"/>
                  </a:solidFill>
                  <a:latin typeface="Arial" charset="0"/>
                </a:rPr>
                <a:t>ПС </a:t>
              </a:r>
              <a:r>
                <a:rPr lang="ru-RU" sz="1400" b="0" dirty="0">
                  <a:solidFill>
                    <a:schemeClr val="bg1"/>
                  </a:solidFill>
                  <a:latin typeface="Arial" charset="0"/>
                </a:rPr>
                <a:t>«Планы ремонтов»</a:t>
              </a:r>
            </a:p>
          </p:txBody>
        </p:sp>
        <p:sp>
          <p:nvSpPr>
            <p:cNvPr id="11294" name="AutoShape 86"/>
            <p:cNvSpPr>
              <a:spLocks noChangeArrowheads="1"/>
            </p:cNvSpPr>
            <p:nvPr/>
          </p:nvSpPr>
          <p:spPr bwMode="auto">
            <a:xfrm>
              <a:off x="5364163" y="2238376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98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16652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299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775" y="16779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00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63353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01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713" y="16621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02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588" y="16748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03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513" y="16240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04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425" y="16525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05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300" y="16652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1306" name="Group 118"/>
            <p:cNvGrpSpPr>
              <a:grpSpLocks/>
            </p:cNvGrpSpPr>
            <p:nvPr/>
          </p:nvGrpSpPr>
          <p:grpSpPr bwMode="auto">
            <a:xfrm>
              <a:off x="5030788" y="4419601"/>
              <a:ext cx="695325" cy="415925"/>
              <a:chOff x="1695" y="2788"/>
              <a:chExt cx="438" cy="262"/>
            </a:xfrm>
          </p:grpSpPr>
          <p:sp>
            <p:nvSpPr>
              <p:cNvPr id="11311" name="AutoShape 119"/>
              <p:cNvSpPr>
                <a:spLocks noChangeArrowheads="1"/>
              </p:cNvSpPr>
              <p:nvPr/>
            </p:nvSpPr>
            <p:spPr bwMode="auto">
              <a:xfrm>
                <a:off x="1735" y="2940"/>
                <a:ext cx="398" cy="110"/>
              </a:xfrm>
              <a:prstGeom prst="curvedUpArrow">
                <a:avLst>
                  <a:gd name="adj1" fmla="val 72364"/>
                  <a:gd name="adj2" fmla="val 144727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2" name="AutoShape 120"/>
              <p:cNvSpPr>
                <a:spLocks noChangeArrowheads="1"/>
              </p:cNvSpPr>
              <p:nvPr/>
            </p:nvSpPr>
            <p:spPr bwMode="auto">
              <a:xfrm flipH="1" flipV="1">
                <a:off x="1695" y="2788"/>
                <a:ext cx="398" cy="110"/>
              </a:xfrm>
              <a:prstGeom prst="curvedUpArrow">
                <a:avLst>
                  <a:gd name="adj1" fmla="val 72364"/>
                  <a:gd name="adj2" fmla="val 144727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307" name="AutoShape 124"/>
            <p:cNvSpPr>
              <a:spLocks noChangeArrowheads="1"/>
            </p:cNvSpPr>
            <p:nvPr/>
          </p:nvSpPr>
          <p:spPr bwMode="auto">
            <a:xfrm>
              <a:off x="2817813" y="3052763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8" name="AutoShape 125"/>
            <p:cNvSpPr>
              <a:spLocks noChangeArrowheads="1"/>
            </p:cNvSpPr>
            <p:nvPr/>
          </p:nvSpPr>
          <p:spPr bwMode="auto">
            <a:xfrm>
              <a:off x="4430713" y="3048001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9" name="AutoShape 126"/>
            <p:cNvSpPr>
              <a:spLocks noChangeArrowheads="1"/>
            </p:cNvSpPr>
            <p:nvPr/>
          </p:nvSpPr>
          <p:spPr bwMode="auto">
            <a:xfrm>
              <a:off x="5986463" y="3046413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0" name="AutoShape 127"/>
            <p:cNvSpPr>
              <a:spLocks noChangeArrowheads="1"/>
            </p:cNvSpPr>
            <p:nvPr/>
          </p:nvSpPr>
          <p:spPr bwMode="auto">
            <a:xfrm>
              <a:off x="7543800" y="3057526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6935788" y="1624013"/>
              <a:ext cx="1700213" cy="1422401"/>
              <a:chOff x="5475288" y="1776413"/>
              <a:chExt cx="1700213" cy="1422401"/>
            </a:xfrm>
          </p:grpSpPr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>
                <a:off x="5516563" y="2390776"/>
                <a:ext cx="1658938" cy="808038"/>
              </a:xfrm>
              <a:prstGeom prst="cube">
                <a:avLst>
                  <a:gd name="adj" fmla="val 6958"/>
                </a:avLst>
              </a:prstGeom>
              <a:solidFill>
                <a:srgbClr val="3399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Text Box 88"/>
              <p:cNvSpPr txBox="1">
                <a:spLocks noChangeArrowheads="1"/>
              </p:cNvSpPr>
              <p:nvPr/>
            </p:nvSpPr>
            <p:spPr bwMode="auto">
              <a:xfrm>
                <a:off x="5475288" y="2481263"/>
                <a:ext cx="1627188" cy="51752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1400" b="0">
                    <a:solidFill>
                      <a:schemeClr val="bg1"/>
                    </a:solidFill>
                    <a:latin typeface="Arial" charset="0"/>
                  </a:rPr>
                  <a:t>Администраторы системы</a:t>
                </a:r>
              </a:p>
            </p:txBody>
          </p:sp>
          <p:pic>
            <p:nvPicPr>
              <p:cNvPr id="52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913" y="1776413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825" y="1804988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5700" y="1817688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7" name="AutoShape 69"/>
            <p:cNvSpPr>
              <a:spLocks noChangeArrowheads="1"/>
            </p:cNvSpPr>
            <p:nvPr/>
          </p:nvSpPr>
          <p:spPr bwMode="auto">
            <a:xfrm>
              <a:off x="6446839" y="4708526"/>
              <a:ext cx="2138363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65"/>
            <p:cNvSpPr txBox="1">
              <a:spLocks noChangeArrowheads="1"/>
            </p:cNvSpPr>
            <p:nvPr/>
          </p:nvSpPr>
          <p:spPr bwMode="auto">
            <a:xfrm>
              <a:off x="6351682" y="5106411"/>
              <a:ext cx="2366963" cy="40011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dirty="0" smtClean="0">
                  <a:solidFill>
                    <a:schemeClr val="hlink"/>
                  </a:solidFill>
                  <a:latin typeface="Arial" charset="0"/>
                </a:rPr>
                <a:t>БД </a:t>
              </a:r>
              <a:r>
                <a:rPr lang="ru-RU" sz="2000" dirty="0">
                  <a:solidFill>
                    <a:schemeClr val="hlink"/>
                  </a:solidFill>
                  <a:latin typeface="Arial" charset="0"/>
                </a:rPr>
                <a:t>журналов</a:t>
              </a:r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auto">
          <a:xfrm rot="20459268">
            <a:off x="8312150" y="4667250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  <p:sp>
        <p:nvSpPr>
          <p:cNvPr id="59" name="Text Box 80"/>
          <p:cNvSpPr txBox="1">
            <a:spLocks noChangeArrowheads="1"/>
          </p:cNvSpPr>
          <p:nvPr/>
        </p:nvSpPr>
        <p:spPr bwMode="auto">
          <a:xfrm>
            <a:off x="5364163" y="2328863"/>
            <a:ext cx="1570831" cy="73866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0" dirty="0">
                <a:solidFill>
                  <a:schemeClr val="bg1"/>
                </a:solidFill>
                <a:latin typeface="Arial" charset="0"/>
              </a:rPr>
              <a:t>Пользователи </a:t>
            </a:r>
            <a:r>
              <a:rPr lang="ru-RU" sz="1400" b="0" dirty="0" smtClean="0">
                <a:solidFill>
                  <a:schemeClr val="bg1"/>
                </a:solidFill>
                <a:latin typeface="Arial" charset="0"/>
              </a:rPr>
              <a:t>«Оперативный журнал»</a:t>
            </a:r>
            <a:endParaRPr lang="ru-RU" sz="14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528763"/>
            <a:ext cx="7239000" cy="5108575"/>
          </a:xfrm>
        </p:spPr>
        <p:txBody>
          <a:bodyPr/>
          <a:lstStyle/>
          <a:p>
            <a:pPr>
              <a:buFont typeface="Webdings" pitchFamily="18" charset="2"/>
              <a:buChar char="&lt;"/>
            </a:pPr>
            <a:r>
              <a:rPr lang="ru-RU" b="0" smtClean="0"/>
              <a:t>Отображает организационную структуру</a:t>
            </a:r>
          </a:p>
          <a:p>
            <a:pPr>
              <a:buFont typeface="Webdings" pitchFamily="18" charset="2"/>
              <a:buChar char="&lt;"/>
            </a:pPr>
            <a:r>
              <a:rPr lang="ru-RU" b="0" smtClean="0"/>
              <a:t>Позволяет настраивать взаимодействие между диспетчерскими уровнями управления</a:t>
            </a:r>
            <a:endParaRPr lang="ru-RU" b="0" smtClean="0">
              <a:latin typeface="Arial" charset="0"/>
            </a:endParaRPr>
          </a:p>
          <a:p>
            <a:pPr>
              <a:buFont typeface="Webdings" pitchFamily="18" charset="2"/>
              <a:buChar char="&lt;"/>
            </a:pPr>
            <a:r>
              <a:rPr lang="ru-RU" b="0" smtClean="0">
                <a:latin typeface="Arial" charset="0"/>
              </a:rPr>
              <a:t>Навигация по оборудованию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b="0" smtClean="0">
                <a:latin typeface="Arial" charset="0"/>
              </a:rPr>
              <a:t>уровни управления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b="0" smtClean="0"/>
              <a:t>территории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b="0" smtClean="0"/>
              <a:t>собственники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b="0" smtClean="0"/>
              <a:t>энергосистемы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434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Иерархия предприятий и объектов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8" descr="14+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27538"/>
            <a:ext cx="72358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9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0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1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2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3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4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0" smtClean="0"/>
              <a:t>различные настройки управления/ведения для графиков и </a:t>
            </a:r>
            <a:r>
              <a:rPr lang="ru-RU" b="0" smtClean="0">
                <a:latin typeface="Arial" charset="0"/>
              </a:rPr>
              <a:t>оперативных </a:t>
            </a:r>
            <a:r>
              <a:rPr lang="ru-RU" b="0" smtClean="0"/>
              <a:t>заявок</a:t>
            </a:r>
          </a:p>
          <a:p>
            <a:pPr>
              <a:buFont typeface="Wingdings" pitchFamily="2" charset="2"/>
              <a:buChar char="§"/>
            </a:pPr>
            <a:r>
              <a:rPr lang="ru-RU" b="0" smtClean="0"/>
              <a:t>настройка несовместимости</a:t>
            </a:r>
            <a:r>
              <a:rPr lang="ru-RU" b="0" smtClean="0">
                <a:latin typeface="Arial" charset="0"/>
              </a:rPr>
              <a:t> оборудования</a:t>
            </a:r>
          </a:p>
          <a:p>
            <a:pPr>
              <a:buFont typeface="Wingdings" pitchFamily="2" charset="2"/>
              <a:buChar char="§"/>
            </a:pPr>
            <a:r>
              <a:rPr lang="ru-RU" b="0" smtClean="0"/>
              <a:t>создание связанных единиц оборудования</a:t>
            </a:r>
          </a:p>
          <a:p>
            <a:pPr>
              <a:buFont typeface="Wingdings" pitchFamily="2" charset="2"/>
              <a:buChar char="§"/>
            </a:pPr>
            <a:r>
              <a:rPr lang="ru-RU" b="0" smtClean="0"/>
              <a:t>импорт/экспорт справочников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434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pic>
        <p:nvPicPr>
          <p:cNvPr id="13320" name="Рисунок 6" descr="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251200"/>
            <a:ext cx="67183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3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4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5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6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7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8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ru-RU" sz="2000" b="0" dirty="0">
                <a:solidFill>
                  <a:schemeClr val="bg1"/>
                </a:solidFill>
              </a:rPr>
              <a:t>Фильтрация оборудования по различным условиям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434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3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5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6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7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8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349" name="Рисунок 10" descr="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092325"/>
            <a:ext cx="71897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1200"/>
            <a:ext cx="72898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9" descr="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3068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6159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</a:rPr>
              <a:t>Привязка единицы оборудования к нескольким энергообъектам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434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9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0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1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2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3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4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Взаимодействие с Системным оператором по планам ремонтов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Автоматизация планирования ремонтов </a:t>
            </a:r>
            <a:r>
              <a:rPr lang="ru-RU" b="0" dirty="0" smtClean="0">
                <a:latin typeface="Arial" charset="0"/>
              </a:rPr>
              <a:t>несистемного</a:t>
            </a:r>
            <a:r>
              <a:rPr lang="ru-RU" b="0" dirty="0" smtClean="0"/>
              <a:t> оборудования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Обмен графиками с другими энергетическими предприятиями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Согласование графиков между службами внутри предприятия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Обмен нормативно-справочной информацией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Автоматическая проверка соблюдения регламентов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>
                <a:latin typeface="Arial" charset="0"/>
              </a:rPr>
              <a:t>Контроль несовместимости и связности ремонтов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>
                <a:latin typeface="Arial" charset="0"/>
              </a:rPr>
              <a:t>Комплексная система оповещения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Формирование аналитических и статистических отчетов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3654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Основные функции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2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3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4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5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6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7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1"/>
          <p:cNvSpPr>
            <a:spLocks noChangeArrowheads="1"/>
          </p:cNvSpPr>
          <p:nvPr/>
        </p:nvSpPr>
        <p:spPr bwMode="auto">
          <a:xfrm>
            <a:off x="1828800" y="1447800"/>
            <a:ext cx="731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7338" indent="-287338" eaLnBrk="0" hangingPunct="0">
              <a:lnSpc>
                <a:spcPct val="150000"/>
              </a:lnSpc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 dirty="0"/>
              <a:t>Создание плановых </a:t>
            </a:r>
            <a:r>
              <a:rPr lang="ru-RU" sz="1800" b="0" dirty="0" smtClean="0"/>
              <a:t>заявок сотрудниками подразделений</a:t>
            </a:r>
            <a:endParaRPr lang="en-US" sz="1800" b="0" dirty="0"/>
          </a:p>
          <a:p>
            <a:pPr marL="287338" indent="-287338" eaLnBrk="0" hangingPunct="0">
              <a:lnSpc>
                <a:spcPct val="150000"/>
              </a:lnSpc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 dirty="0"/>
              <a:t>Возможность массового добавления плановых заявок</a:t>
            </a:r>
          </a:p>
        </p:txBody>
      </p:sp>
      <p:pic>
        <p:nvPicPr>
          <p:cNvPr id="17411" name="Рисунок 6" descr="1b+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533650"/>
            <a:ext cx="3373437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</a:rPr>
              <a:t>Формирование графиков ремонтов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28"/>
          <p:cNvSpPr txBox="1">
            <a:spLocks noChangeArrowheads="1"/>
          </p:cNvSpPr>
          <p:nvPr/>
        </p:nvSpPr>
        <p:spPr bwMode="auto">
          <a:xfrm>
            <a:off x="1828800" y="2424113"/>
            <a:ext cx="3954463" cy="42148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Aft>
                <a:spcPct val="3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/>
              <a:t> Автоматическое формирование</a:t>
            </a:r>
          </a:p>
          <a:p>
            <a:pPr lvl="1">
              <a:spcAft>
                <a:spcPct val="30000"/>
              </a:spcAft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1800" b="0">
                <a:latin typeface="Arial" charset="0"/>
              </a:rPr>
              <a:t> </a:t>
            </a:r>
            <a:r>
              <a:rPr lang="ru-RU" sz="1800" b="0"/>
              <a:t>график</a:t>
            </a:r>
            <a:r>
              <a:rPr lang="ru-RU" sz="1800" b="0">
                <a:latin typeface="Arial" charset="0"/>
              </a:rPr>
              <a:t>ов</a:t>
            </a:r>
            <a:r>
              <a:rPr lang="ru-RU" sz="1800" b="0"/>
              <a:t> ремонтов </a:t>
            </a:r>
          </a:p>
          <a:p>
            <a:pPr lvl="1">
              <a:spcAft>
                <a:spcPct val="30000"/>
              </a:spcAft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1800" b="0">
                <a:latin typeface="Arial" charset="0"/>
              </a:rPr>
              <a:t> </a:t>
            </a:r>
            <a:r>
              <a:rPr lang="ru-RU" sz="1800" b="0"/>
              <a:t>сводных графиков ремонтов</a:t>
            </a:r>
          </a:p>
          <a:p>
            <a:pPr eaLnBrk="1" hangingPunct="1"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/>
              <a:t> 4 типа графиков</a:t>
            </a:r>
          </a:p>
          <a:p>
            <a:pPr lvl="1" eaLnBrk="1" hangingPunct="1"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0"/>
              <a:t> </a:t>
            </a:r>
            <a:r>
              <a:rPr lang="ru-RU" sz="1600" b="0"/>
              <a:t>график ремонтов для энергетического оборудования</a:t>
            </a:r>
          </a:p>
          <a:p>
            <a:pPr lvl="1" eaLnBrk="1" hangingPunct="1"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b="0"/>
              <a:t> </a:t>
            </a:r>
            <a:r>
              <a:rPr lang="ru-RU" sz="1600" b="0"/>
              <a:t>график ремонтов для электротехнического оборудования и ЛЭП</a:t>
            </a:r>
          </a:p>
          <a:p>
            <a:pPr lvl="1" eaLnBrk="1" hangingPunct="1"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b="0"/>
              <a:t> </a:t>
            </a:r>
            <a:r>
              <a:rPr lang="ru-RU" sz="1600" b="0"/>
              <a:t>график технического обслуживания для устройств РЗА</a:t>
            </a:r>
          </a:p>
          <a:p>
            <a:pPr lvl="1" eaLnBrk="1" hangingPunct="1">
              <a:spcAft>
                <a:spcPct val="3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b="0"/>
              <a:t> </a:t>
            </a:r>
            <a:r>
              <a:rPr lang="ru-RU" sz="1600" b="0"/>
              <a:t>график технического обслуживания для устройств СДТУ</a:t>
            </a:r>
          </a:p>
        </p:txBody>
      </p:sp>
      <p:sp>
        <p:nvSpPr>
          <p:cNvPr id="17417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8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9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0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1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2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3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Периоды планирования</a:t>
            </a:r>
          </a:p>
          <a:p>
            <a:pPr marL="742950" lvl="1" indent="-285750">
              <a:spcAft>
                <a:spcPct val="50000"/>
              </a:spcAft>
              <a:buFont typeface="Wingdings" pitchFamily="2" charset="2"/>
              <a:buChar char="§"/>
            </a:pPr>
            <a:r>
              <a:rPr lang="ru-RU" b="0" dirty="0" smtClean="0">
                <a:latin typeface="Arial" charset="0"/>
              </a:rPr>
              <a:t>годовой</a:t>
            </a:r>
          </a:p>
          <a:p>
            <a:pPr marL="742950" lvl="1" indent="-285750">
              <a:spcAft>
                <a:spcPct val="50000"/>
              </a:spcAft>
              <a:buFont typeface="Wingdings" pitchFamily="2" charset="2"/>
              <a:buChar char="§"/>
            </a:pPr>
            <a:r>
              <a:rPr lang="ru-RU" b="0" dirty="0" smtClean="0">
                <a:latin typeface="Arial" charset="0"/>
              </a:rPr>
              <a:t>месячный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Автоматическое создание месячного графика на основе годового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/>
              <a:t>Возможность создания предварительн</a:t>
            </a:r>
            <a:r>
              <a:rPr lang="ru-RU" sz="1800" b="0" dirty="0" smtClean="0">
                <a:latin typeface="Arial" charset="0"/>
              </a:rPr>
              <a:t>ого</a:t>
            </a:r>
            <a:r>
              <a:rPr lang="ru-RU" sz="1800" b="0" dirty="0" smtClean="0"/>
              <a:t> </a:t>
            </a:r>
            <a:r>
              <a:rPr lang="ru-RU" sz="1800" b="0" dirty="0" smtClean="0">
                <a:latin typeface="Arial" charset="0"/>
              </a:rPr>
              <a:t>годового </a:t>
            </a:r>
            <a:r>
              <a:rPr lang="ru-RU" sz="1800" b="0" dirty="0" smtClean="0"/>
              <a:t>график</a:t>
            </a:r>
            <a:r>
              <a:rPr lang="ru-RU" sz="1800" b="0" dirty="0" smtClean="0">
                <a:latin typeface="Arial" charset="0"/>
              </a:rPr>
              <a:t>а для энергетического оборудования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Возможность </a:t>
            </a:r>
            <a:r>
              <a:rPr lang="ru-RU" sz="1800" b="0" dirty="0">
                <a:latin typeface="Arial" charset="0"/>
              </a:rPr>
              <a:t>разбиения ремонта на несколько </a:t>
            </a:r>
            <a:r>
              <a:rPr lang="ru-RU" sz="1800" b="0" dirty="0" smtClean="0">
                <a:latin typeface="Arial" charset="0"/>
              </a:rPr>
              <a:t>                 независимых </a:t>
            </a:r>
            <a:r>
              <a:rPr lang="ru-RU" sz="1800" b="0" dirty="0">
                <a:latin typeface="Arial" charset="0"/>
              </a:rPr>
              <a:t>ремонтов</a:t>
            </a:r>
            <a:endParaRPr lang="ru-RU" sz="1800" b="0" dirty="0" smtClean="0">
              <a:latin typeface="Arial" charset="0"/>
            </a:endParaRP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/>
              <a:t>Подсветка обязательных для заполнения полей заявки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Контроль корректности ввода информации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/>
              <a:t>Отправка графиков для уведомления полностью или частично</a:t>
            </a:r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</a:rPr>
              <a:t>Формирование графиков ремонтов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sp>
        <p:nvSpPr>
          <p:cNvPr id="18439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0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1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2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3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4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5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20459268">
            <a:off x="7302700" y="4315063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7765" y="1461808"/>
            <a:ext cx="7239000" cy="5027613"/>
          </a:xfrm>
        </p:spPr>
        <p:txBody>
          <a:bodyPr/>
          <a:lstStyle/>
          <a:p>
            <a:pPr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Этапы маршрута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sz="1600" b="0" dirty="0" smtClean="0"/>
              <a:t>рассмотрение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sz="1600" b="0" dirty="0" smtClean="0"/>
              <a:t>согласование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sz="1600" b="0" dirty="0" smtClean="0"/>
              <a:t>уведомление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sz="1600" b="0" dirty="0" smtClean="0"/>
              <a:t>утверждение</a:t>
            </a:r>
          </a:p>
          <a:p>
            <a:pPr>
              <a:spcBef>
                <a:spcPct val="30000"/>
              </a:spcBef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Система оповещения пользователей и администраторов</a:t>
            </a:r>
          </a:p>
          <a:p>
            <a:pPr>
              <a:spcBef>
                <a:spcPct val="30000"/>
              </a:spcBef>
              <a:buFont typeface="Webdings" pitchFamily="18" charset="2"/>
              <a:buChar char="&lt;"/>
            </a:pPr>
            <a:r>
              <a:rPr lang="ru-RU" sz="1800" b="0" dirty="0" smtClean="0"/>
              <a:t>Последовательное </a:t>
            </a:r>
            <a:r>
              <a:rPr lang="ru-RU" sz="1800" b="0" dirty="0" smtClean="0">
                <a:latin typeface="Arial" charset="0"/>
              </a:rPr>
              <a:t>и п</a:t>
            </a:r>
            <a:r>
              <a:rPr lang="ru-RU" sz="1800" b="0" dirty="0" smtClean="0"/>
              <a:t>араллельное рассмотрение</a:t>
            </a: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Рассмотрение</a:t>
            </a:r>
            <a:r>
              <a:rPr lang="ru-RU" sz="2000" b="0">
                <a:solidFill>
                  <a:schemeClr val="bg1"/>
                </a:solidFill>
              </a:rPr>
              <a:t> графиков ремонтов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2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590925"/>
            <a:ext cx="73199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sp>
        <p:nvSpPr>
          <p:cNvPr id="19464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6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7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8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9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0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17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>
                <a:latin typeface="Arial" charset="0"/>
              </a:rPr>
              <a:t>Программные продукты СМС-ИТ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Решения для энергетических компаний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0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1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2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3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4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5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6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879600" y="1650999"/>
            <a:ext cx="72644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b="0" dirty="0" smtClean="0">
                <a:latin typeface="Arial" charset="0"/>
              </a:rPr>
              <a:t>Автоматизированная </a:t>
            </a:r>
            <a:r>
              <a:rPr lang="ru-RU" sz="2200" b="0" dirty="0"/>
              <a:t>Система </a:t>
            </a:r>
            <a:r>
              <a:rPr lang="ru-RU" sz="2200" b="0" dirty="0">
                <a:latin typeface="Arial" charset="0"/>
              </a:rPr>
              <a:t>У</a:t>
            </a:r>
            <a:r>
              <a:rPr lang="ru-RU" sz="2200" b="0" dirty="0"/>
              <a:t>правления </a:t>
            </a:r>
            <a:r>
              <a:rPr lang="ru-RU" sz="2200" b="0" dirty="0" smtClean="0">
                <a:latin typeface="Arial" charset="0"/>
              </a:rPr>
              <a:t>Р</a:t>
            </a:r>
            <a:r>
              <a:rPr lang="ru-RU" sz="2200" b="0" dirty="0" smtClean="0"/>
              <a:t>емонтами Энергетического Оборудования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b="0" dirty="0" smtClean="0">
                <a:solidFill>
                  <a:schemeClr val="hlink"/>
                </a:solidFill>
                <a:latin typeface="Arial" charset="0"/>
              </a:rPr>
              <a:t>Подсистемы</a:t>
            </a:r>
            <a:endParaRPr lang="ru-RU" sz="2200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/>
              <a:t> 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«Оперативные </a:t>
            </a:r>
            <a:r>
              <a:rPr lang="ru-RU" sz="2000" dirty="0" smtClean="0">
                <a:solidFill>
                  <a:schemeClr val="hlink"/>
                </a:solidFill>
              </a:rPr>
              <a:t>Заявки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 «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Оперативные </a:t>
            </a:r>
            <a:r>
              <a:rPr lang="ru-RU" sz="2000" dirty="0" smtClean="0">
                <a:solidFill>
                  <a:schemeClr val="hlink"/>
                </a:solidFill>
              </a:rPr>
              <a:t>Заявки</a:t>
            </a:r>
            <a:r>
              <a:rPr lang="en-US" sz="2000" dirty="0" smtClean="0">
                <a:solidFill>
                  <a:schemeClr val="hlink"/>
                </a:solidFill>
              </a:rPr>
              <a:t>. </a:t>
            </a:r>
            <a:r>
              <a:rPr lang="ru-RU" sz="2000" dirty="0" smtClean="0">
                <a:solidFill>
                  <a:schemeClr val="hlink"/>
                </a:solidFill>
              </a:rPr>
              <a:t>Легкий клиент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</a:rPr>
              <a:t> 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«</a:t>
            </a:r>
            <a:r>
              <a:rPr lang="ru-RU" sz="2000" dirty="0">
                <a:solidFill>
                  <a:schemeClr val="hlink"/>
                </a:solidFill>
              </a:rPr>
              <a:t>Планы ремонтов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 «Оперативный журнал»</a:t>
            </a:r>
            <a:endParaRPr lang="ru-RU" sz="2000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 sz="2400" dirty="0"/>
              <a:t> </a:t>
            </a:r>
            <a:endParaRPr lang="ru-RU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 sz="2200" b="0" dirty="0" smtClean="0"/>
              <a:t>Информационно-аналитическая система</a:t>
            </a:r>
            <a:endParaRPr lang="ru-RU" sz="2200" b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>
                <a:solidFill>
                  <a:schemeClr val="hlink"/>
                </a:solidFill>
              </a:rPr>
              <a:t> 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ПК «</a:t>
            </a:r>
            <a:r>
              <a:rPr lang="ru-RU" sz="2000" dirty="0" err="1">
                <a:solidFill>
                  <a:schemeClr val="hlink"/>
                </a:solidFill>
              </a:rPr>
              <a:t>Инфоконт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 rot="20459268">
            <a:off x="5388971" y="4317213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 rot="20459268">
            <a:off x="7288295" y="3381892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9725"/>
            <a:ext cx="7239000" cy="5248275"/>
          </a:xfrm>
        </p:spPr>
        <p:txBody>
          <a:bodyPr/>
          <a:lstStyle/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/>
              <a:t>2 этапа согласования</a:t>
            </a:r>
          </a:p>
          <a:p>
            <a:pPr lvl="1">
              <a:spcAft>
                <a:spcPct val="50000"/>
              </a:spcAft>
              <a:buFont typeface="Wingdings" pitchFamily="2" charset="2"/>
              <a:buChar char="§"/>
            </a:pPr>
            <a:r>
              <a:rPr lang="ru-RU" sz="1600" b="0" dirty="0" smtClean="0"/>
              <a:t>предварительное согласование графика до его утверждения</a:t>
            </a:r>
          </a:p>
          <a:p>
            <a:pPr lvl="1">
              <a:spcAft>
                <a:spcPct val="50000"/>
              </a:spcAft>
              <a:buFont typeface="Wingdings" pitchFamily="2" charset="2"/>
              <a:buChar char="§"/>
            </a:pPr>
            <a:r>
              <a:rPr lang="ru-RU" sz="1600" b="0" dirty="0" smtClean="0"/>
              <a:t>окончательное согласование после утверждения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Информирование о рассмотрении графика ремонтов на внешних этапах маршрута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Автоматическое с</a:t>
            </a:r>
            <a:r>
              <a:rPr lang="ru-RU" sz="1800" b="0" dirty="0" smtClean="0"/>
              <a:t>оздание копий согласуемых заявок для редактирования</a:t>
            </a:r>
            <a:endParaRPr lang="ru-RU" sz="1800" b="0" dirty="0" smtClean="0">
              <a:latin typeface="Arial" charset="0"/>
            </a:endParaRP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Автоматическая отправка согласующего ответа после подписания последнего элемента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Возможность принудительного завершения согласования при наступлении даты, определенной регламентом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Отображение наличия конфликтов по результатам согласования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Возможность корректировок графика после отправки на согласование или после отправки согласующего ответа</a:t>
            </a: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</a:rPr>
              <a:t>Согласование графиков ремонтов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sp>
        <p:nvSpPr>
          <p:cNvPr id="20486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7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8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9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90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91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92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4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20459268">
            <a:off x="8365017" y="2853807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1"/>
          <p:cNvSpPr>
            <a:spLocks noChangeArrowheads="1"/>
          </p:cNvSpPr>
          <p:nvPr/>
        </p:nvSpPr>
        <p:spPr bwMode="auto">
          <a:xfrm>
            <a:off x="1828800" y="1612900"/>
            <a:ext cx="599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9900"/>
              </a:buClr>
              <a:buFont typeface="Arial" charset="0"/>
              <a:buNone/>
            </a:pPr>
            <a:r>
              <a:rPr lang="ru-RU" sz="1800" b="0" dirty="0">
                <a:solidFill>
                  <a:schemeClr val="tx2"/>
                </a:solidFill>
              </a:rPr>
              <a:t>Согласование частей сводного графика с заинтересованными предприятиями</a:t>
            </a:r>
          </a:p>
        </p:txBody>
      </p:sp>
      <p:sp>
        <p:nvSpPr>
          <p:cNvPr id="21507" name="Скругленный прямоугольник 7"/>
          <p:cNvSpPr>
            <a:spLocks noChangeArrowheads="1"/>
          </p:cNvSpPr>
          <p:nvPr/>
        </p:nvSpPr>
        <p:spPr bwMode="auto">
          <a:xfrm>
            <a:off x="2798763" y="4824413"/>
            <a:ext cx="71437" cy="5492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72000" bIns="0">
            <a:spAutoFit/>
          </a:bodyPr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21508" name="Рисунок 10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379663"/>
            <a:ext cx="73152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3"/>
          <p:cNvSpPr>
            <a:spLocks noChangeArrowheads="1"/>
          </p:cNvSpPr>
          <p:nvPr/>
        </p:nvSpPr>
        <p:spPr bwMode="auto">
          <a:xfrm>
            <a:off x="2273300" y="6116638"/>
            <a:ext cx="2446338" cy="568325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72000" bIns="0">
            <a:spAutoFit/>
          </a:bodyPr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1510" name="TextBox 27"/>
          <p:cNvSpPr txBox="1">
            <a:spLocks noChangeArrowheads="1"/>
          </p:cNvSpPr>
          <p:nvPr/>
        </p:nvSpPr>
        <p:spPr bwMode="auto">
          <a:xfrm>
            <a:off x="2346325" y="6083300"/>
            <a:ext cx="2373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1600"/>
              <a:t>Общий маршрут графика</a:t>
            </a:r>
          </a:p>
        </p:txBody>
      </p:sp>
      <p:sp>
        <p:nvSpPr>
          <p:cNvPr id="21511" name="Прямоугольник 16"/>
          <p:cNvSpPr>
            <a:spLocks noChangeArrowheads="1"/>
          </p:cNvSpPr>
          <p:nvPr/>
        </p:nvSpPr>
        <p:spPr bwMode="auto">
          <a:xfrm>
            <a:off x="5867400" y="6094413"/>
            <a:ext cx="2447925" cy="568325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72000" bIns="0">
            <a:spAutoFit/>
          </a:bodyPr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1512" name="TextBox 27"/>
          <p:cNvSpPr txBox="1">
            <a:spLocks noChangeArrowheads="1"/>
          </p:cNvSpPr>
          <p:nvPr/>
        </p:nvSpPr>
        <p:spPr bwMode="auto">
          <a:xfrm>
            <a:off x="5859463" y="6073775"/>
            <a:ext cx="2374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1600"/>
              <a:t>Оборудование на согласование</a:t>
            </a:r>
          </a:p>
        </p:txBody>
      </p:sp>
      <p:cxnSp>
        <p:nvCxnSpPr>
          <p:cNvPr id="21513" name="Прямая со стрелкой 20"/>
          <p:cNvCxnSpPr>
            <a:cxnSpLocks noChangeShapeType="1"/>
          </p:cNvCxnSpPr>
          <p:nvPr/>
        </p:nvCxnSpPr>
        <p:spPr bwMode="auto">
          <a:xfrm rot="5400000">
            <a:off x="3311525" y="5186363"/>
            <a:ext cx="1003300" cy="84455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Прямая со стрелкой 22"/>
          <p:cNvCxnSpPr>
            <a:cxnSpLocks noChangeShapeType="1"/>
          </p:cNvCxnSpPr>
          <p:nvPr/>
        </p:nvCxnSpPr>
        <p:spPr bwMode="auto">
          <a:xfrm rot="16200000" flipH="1">
            <a:off x="5804694" y="5260181"/>
            <a:ext cx="966788" cy="68897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</a:rPr>
              <a:t>Согласование графиков ремонтов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215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sp>
        <p:nvSpPr>
          <p:cNvPr id="21519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20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21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22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23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24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25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4659" y="1488702"/>
            <a:ext cx="6714565" cy="824192"/>
          </a:xfrm>
        </p:spPr>
        <p:txBody>
          <a:bodyPr/>
          <a:lstStyle/>
          <a:p>
            <a:pPr>
              <a:buFont typeface="Arial" panose="020B0604020202020204" pitchFamily="34" charset="0"/>
              <a:buChar char="■"/>
            </a:pPr>
            <a:r>
              <a:rPr lang="ru-RU" sz="1800" b="0" dirty="0" smtClean="0">
                <a:latin typeface="Arial" charset="0"/>
              </a:rPr>
              <a:t>Фиксированный список из 9 внешних регламентов</a:t>
            </a:r>
          </a:p>
          <a:p>
            <a:pPr>
              <a:buFont typeface="Arial" panose="020B0604020202020204" pitchFamily="34" charset="0"/>
              <a:buChar char="■"/>
            </a:pPr>
            <a:r>
              <a:rPr lang="ru-RU" sz="1800" b="0" dirty="0" smtClean="0">
                <a:latin typeface="Arial" charset="0"/>
              </a:rPr>
              <a:t>Внутренний регламент для контроля рассмотрения графиков внутри предприятия</a:t>
            </a:r>
          </a:p>
        </p:txBody>
      </p:sp>
      <p:pic>
        <p:nvPicPr>
          <p:cNvPr id="22531" name="Рисунок 293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419350"/>
            <a:ext cx="7216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Настройка регламентов для</a:t>
            </a:r>
            <a:r>
              <a:rPr lang="ru-RU" sz="2000" b="0" dirty="0">
                <a:solidFill>
                  <a:schemeClr val="bg1"/>
                </a:solidFill>
              </a:rPr>
              <a:t> графиков ремонтов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7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8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9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40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41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42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20459268">
            <a:off x="7773348" y="1871339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Просмотр и корректировка</a:t>
            </a:r>
            <a:r>
              <a:rPr lang="ru-RU" sz="2000" b="0">
                <a:solidFill>
                  <a:schemeClr val="bg1"/>
                </a:solidFill>
              </a:rPr>
              <a:t> график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ов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Text Box 19"/>
          <p:cNvSpPr txBox="1">
            <a:spLocks noChangeArrowheads="1"/>
          </p:cNvSpPr>
          <p:nvPr/>
        </p:nvSpPr>
        <p:spPr bwMode="auto">
          <a:xfrm>
            <a:off x="1779588" y="1704975"/>
            <a:ext cx="7216775" cy="21717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>
                <a:latin typeface="Arial" charset="0"/>
              </a:rPr>
              <a:t> Автоматический к</a:t>
            </a:r>
            <a:r>
              <a:rPr lang="ru-RU" sz="1800" b="0"/>
              <a:t>онтроль корректности</a:t>
            </a:r>
            <a:r>
              <a:rPr lang="ru-RU" sz="1800"/>
              <a:t> </a:t>
            </a:r>
            <a:r>
              <a:rPr lang="ru-RU" sz="1800" b="0">
                <a:latin typeface="Arial" charset="0"/>
              </a:rPr>
              <a:t>графика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b="0">
                <a:latin typeface="Arial" charset="0"/>
              </a:rPr>
              <a:t> </a:t>
            </a:r>
            <a:r>
              <a:rPr lang="ru-RU" sz="1600" b="0"/>
              <a:t>контроль </a:t>
            </a:r>
            <a:r>
              <a:rPr lang="ru-RU" sz="1600" b="0">
                <a:latin typeface="Arial" charset="0"/>
              </a:rPr>
              <a:t>нарушения </a:t>
            </a:r>
            <a:r>
              <a:rPr lang="ru-RU" sz="1600" b="0"/>
              <a:t>несовместимости ремонтов</a:t>
            </a:r>
            <a:endParaRPr lang="ru-RU" sz="1600" b="0">
              <a:latin typeface="Arial" charset="0"/>
            </a:endParaRP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b="0">
                <a:latin typeface="Arial" charset="0"/>
              </a:rPr>
              <a:t> </a:t>
            </a:r>
            <a:r>
              <a:rPr lang="ru-RU" sz="1600" b="0"/>
              <a:t>контроль нарушения совместимости ремонтов </a:t>
            </a:r>
            <a:endParaRPr lang="ru-RU" sz="1600" b="0">
              <a:latin typeface="Arial" charset="0"/>
            </a:endParaRP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b="0">
                <a:latin typeface="Arial" charset="0"/>
              </a:rPr>
              <a:t> контроль связанности ремонтов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>
                <a:latin typeface="Arial" charset="0"/>
              </a:rPr>
              <a:t> Отображение различных версий заявок в графике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>
                <a:latin typeface="Arial" charset="0"/>
              </a:rPr>
              <a:t> </a:t>
            </a:r>
            <a:r>
              <a:rPr lang="ru-RU" sz="1800" b="0"/>
              <a:t>Возможность отображения нескольких графиков</a:t>
            </a:r>
            <a:endParaRPr lang="ru-RU" sz="1800" b="0">
              <a:latin typeface="Arial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>
                <a:latin typeface="Arial" charset="0"/>
              </a:rPr>
              <a:t> Поиск заявок с помощью конструктора фильтров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pic>
        <p:nvPicPr>
          <p:cNvPr id="23557" name="Рисунок 349" descr="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213225"/>
            <a:ext cx="61150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1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2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3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4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5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6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Char char="&lt;"/>
            </a:pPr>
            <a:r>
              <a:rPr lang="ru-RU" sz="1800" b="0" smtClean="0"/>
              <a:t>Встроенные отчеты</a:t>
            </a:r>
          </a:p>
          <a:p>
            <a:pPr lvl="2">
              <a:buFont typeface="Wingdings" pitchFamily="2" charset="2"/>
              <a:buChar char="§"/>
            </a:pPr>
            <a:r>
              <a:rPr lang="ru-RU" b="0" smtClean="0">
                <a:latin typeface="Arial" charset="0"/>
              </a:rPr>
              <a:t>о</a:t>
            </a:r>
            <a:r>
              <a:rPr lang="ru-RU" b="0" smtClean="0"/>
              <a:t>тчет </a:t>
            </a:r>
            <a:r>
              <a:rPr lang="ru-RU" b="0" smtClean="0">
                <a:latin typeface="Arial" charset="0"/>
              </a:rPr>
              <a:t>«</a:t>
            </a:r>
            <a:r>
              <a:rPr lang="ru-RU" b="0" smtClean="0"/>
              <a:t>График ремонтов</a:t>
            </a:r>
            <a:r>
              <a:rPr lang="ru-RU" b="0" smtClean="0">
                <a:latin typeface="Arial" charset="0"/>
              </a:rPr>
              <a:t>»</a:t>
            </a:r>
            <a:endParaRPr lang="ru-RU" b="0" smtClean="0"/>
          </a:p>
          <a:p>
            <a:pPr lvl="2">
              <a:buFont typeface="Wingdings" pitchFamily="2" charset="2"/>
              <a:buChar char="§"/>
            </a:pPr>
            <a:r>
              <a:rPr lang="ru-RU" b="0" smtClean="0">
                <a:latin typeface="Arial" charset="0"/>
              </a:rPr>
              <a:t>о</a:t>
            </a:r>
            <a:r>
              <a:rPr lang="ru-RU" b="0" smtClean="0"/>
              <a:t>тчет </a:t>
            </a:r>
            <a:r>
              <a:rPr lang="ru-RU" b="0" smtClean="0">
                <a:latin typeface="Arial" charset="0"/>
              </a:rPr>
              <a:t>«</a:t>
            </a:r>
            <a:r>
              <a:rPr lang="ru-RU" b="0" smtClean="0"/>
              <a:t>График ремонтов с диаграммой</a:t>
            </a:r>
            <a:r>
              <a:rPr lang="ru-RU" b="0" smtClean="0">
                <a:latin typeface="Arial" charset="0"/>
              </a:rPr>
              <a:t>»</a:t>
            </a:r>
            <a:endParaRPr lang="ru-RU" b="0" smtClean="0"/>
          </a:p>
          <a:p>
            <a:pPr lvl="2">
              <a:buFont typeface="Wingdings" pitchFamily="2" charset="2"/>
              <a:buChar char="§"/>
            </a:pPr>
            <a:r>
              <a:rPr lang="ru-RU" b="0" smtClean="0">
                <a:latin typeface="Arial" charset="0"/>
              </a:rPr>
              <a:t>с</a:t>
            </a:r>
            <a:r>
              <a:rPr lang="ru-RU" b="0" smtClean="0"/>
              <a:t>водный отчет </a:t>
            </a:r>
            <a:r>
              <a:rPr lang="ru-RU" b="0" smtClean="0">
                <a:latin typeface="Arial" charset="0"/>
              </a:rPr>
              <a:t>«</a:t>
            </a:r>
            <a:r>
              <a:rPr lang="ru-RU" b="0" smtClean="0"/>
              <a:t>План ‑ Факт</a:t>
            </a:r>
            <a:r>
              <a:rPr lang="ru-RU" b="0" smtClean="0">
                <a:latin typeface="Arial" charset="0"/>
              </a:rPr>
              <a:t>»</a:t>
            </a:r>
            <a:endParaRPr lang="ru-RU" b="0" smtClean="0"/>
          </a:p>
          <a:p>
            <a:pPr>
              <a:buFont typeface="Webdings" pitchFamily="18" charset="2"/>
              <a:buChar char="&lt;"/>
            </a:pPr>
            <a:r>
              <a:rPr lang="ru-RU" sz="1800" b="0" smtClean="0"/>
              <a:t>Возможности по работе с отчетами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ru-RU" b="0" smtClean="0"/>
              <a:t>экспорт данных в </a:t>
            </a:r>
            <a:r>
              <a:rPr lang="ru-RU" b="0" smtClean="0">
                <a:latin typeface="Arial" charset="0"/>
              </a:rPr>
              <a:t>«</a:t>
            </a:r>
            <a:r>
              <a:rPr lang="ru-RU" b="0" smtClean="0"/>
              <a:t>Excel</a:t>
            </a:r>
            <a:r>
              <a:rPr lang="ru-RU" b="0" smtClean="0">
                <a:latin typeface="Arial" charset="0"/>
              </a:rPr>
              <a:t>»</a:t>
            </a:r>
            <a:r>
              <a:rPr lang="ru-RU" b="0" smtClean="0"/>
              <a:t> или </a:t>
            </a:r>
            <a:r>
              <a:rPr lang="ru-RU" b="0" smtClean="0">
                <a:latin typeface="Arial" charset="0"/>
              </a:rPr>
              <a:t>«</a:t>
            </a:r>
            <a:r>
              <a:rPr lang="en-US" b="0" smtClean="0"/>
              <a:t>Word</a:t>
            </a:r>
            <a:r>
              <a:rPr lang="ru-RU" b="0" smtClean="0">
                <a:latin typeface="Arial" charset="0"/>
              </a:rPr>
              <a:t>»</a:t>
            </a:r>
            <a:endParaRPr lang="ru-RU" b="0" smtClean="0"/>
          </a:p>
          <a:p>
            <a:pPr lvl="2">
              <a:buSzTx/>
              <a:buFont typeface="Wingdings" pitchFamily="2" charset="2"/>
              <a:buChar char="§"/>
            </a:pPr>
            <a:r>
              <a:rPr lang="ru-RU" b="0" smtClean="0"/>
              <a:t>печать отчетов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ru-RU" b="0" smtClean="0"/>
              <a:t>настройка параметров отчета</a:t>
            </a:r>
            <a:r>
              <a:rPr lang="ru-RU" b="0" smtClean="0">
                <a:latin typeface="Arial" charset="0"/>
              </a:rPr>
              <a:t> 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ru-RU" b="0" smtClean="0"/>
              <a:t>формирование отчета для выделенного графика</a:t>
            </a:r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 algn="just">
              <a:buClr>
                <a:srgbClr val="FF9900"/>
              </a:buClr>
              <a:buFont typeface="Arial" charset="0"/>
              <a:buNone/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</a:rPr>
              <a:t>Получение отчетной информации и анализ графиков</a:t>
            </a: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pic>
        <p:nvPicPr>
          <p:cNvPr id="24581" name="Рисунок 15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935413"/>
            <a:ext cx="6935787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52938"/>
            <a:ext cx="72802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 algn="just">
              <a:buClr>
                <a:srgbClr val="FF9900"/>
              </a:buClr>
              <a:buFont typeface="Arial" charset="0"/>
              <a:buNone/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</a:rPr>
              <a:t>Получение отчетной информации и анализ графиков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905000" y="1609725"/>
            <a:ext cx="72390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/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/>
              <a:t>Сравнение запланированного и фактически выполненного объема работ по ремонтам </a:t>
            </a:r>
            <a:endParaRPr lang="ru-RU" sz="1800" b="0">
              <a:latin typeface="Arial" charset="0"/>
            </a:endParaRP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/>
              <a:t>Сравнение заявленных и утвержденных сроков ремонта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/>
              <a:t>Сравнение сроков ремонта, указанных в годовом и месячном графиках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/>
              <a:t>Отображение отчетной и статистической информации в табличном и графическом виде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/>
              <a:t>Анализ совместимости и несовместимости ремонтов</a:t>
            </a: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8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Функции </a:t>
            </a:r>
            <a:r>
              <a:rPr lang="ru-RU" sz="2400" dirty="0" smtClean="0"/>
              <a:t>ПС </a:t>
            </a:r>
            <a:r>
              <a:rPr lang="ru-RU" sz="2400" dirty="0"/>
              <a:t>«Планы ремонтов»</a:t>
            </a: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9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0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1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2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3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4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914525" y="358775"/>
            <a:ext cx="7125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200" dirty="0"/>
              <a:t>Преимущества </a:t>
            </a:r>
            <a:r>
              <a:rPr lang="ru-RU" sz="2200" dirty="0">
                <a:latin typeface="Arial" charset="0"/>
              </a:rPr>
              <a:t>внедрения </a:t>
            </a:r>
            <a:r>
              <a:rPr lang="ru-RU" sz="2200" dirty="0" smtClean="0">
                <a:latin typeface="Arial" charset="0"/>
              </a:rPr>
              <a:t>ПС </a:t>
            </a:r>
            <a:r>
              <a:rPr lang="ru-RU" sz="2200" dirty="0">
                <a:latin typeface="Arial" charset="0"/>
              </a:rPr>
              <a:t>«Планы ремонтов»</a:t>
            </a:r>
            <a:endParaRPr lang="ru-RU" sz="2200" dirty="0"/>
          </a:p>
        </p:txBody>
      </p: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 algn="just">
              <a:buClr>
                <a:srgbClr val="FF9900"/>
              </a:buClr>
              <a:buFont typeface="Arial" charset="0"/>
              <a:buNone/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Автоматизация планирования графиков ремонтов</a:t>
            </a:r>
            <a:endParaRPr lang="ru-RU" sz="2000" b="0">
              <a:solidFill>
                <a:schemeClr val="bg1"/>
              </a:solidFill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1905000" y="1660525"/>
            <a:ext cx="7239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/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/>
              <a:t>Повышение </a:t>
            </a:r>
            <a:r>
              <a:rPr lang="ru-RU" sz="2000" b="0" dirty="0" smtClean="0"/>
              <a:t>оперативности управления ремонтами</a:t>
            </a:r>
            <a:endParaRPr lang="ru-RU" sz="2000" b="0" dirty="0"/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/>
              <a:t>сокращение времени на согласования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 smtClean="0"/>
              <a:t>устранение выполняемых «вручную» операций</a:t>
            </a:r>
            <a:endParaRPr lang="ru-RU" sz="1800" b="0" dirty="0"/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/>
              <a:t>Улучшение контроля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/>
              <a:t>оперативное получение информации о </a:t>
            </a:r>
            <a:r>
              <a:rPr lang="ru-RU" sz="1800" b="0" dirty="0">
                <a:latin typeface="Arial" charset="0"/>
              </a:rPr>
              <a:t>планах </a:t>
            </a:r>
            <a:r>
              <a:rPr lang="ru-RU" sz="1800" b="0" dirty="0"/>
              <a:t>ремонт</a:t>
            </a:r>
            <a:r>
              <a:rPr lang="ru-RU" sz="1800" b="0" dirty="0">
                <a:latin typeface="Arial" charset="0"/>
              </a:rPr>
              <a:t>ов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/>
              <a:t>полнота и достоверность информации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/>
              <a:t>автоматический контроль соблюдения регламентов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/>
              <a:t>Повышение качества </a:t>
            </a:r>
            <a:r>
              <a:rPr lang="ru-RU" sz="2000" b="0" dirty="0" smtClean="0"/>
              <a:t>работы на всех уровнях</a:t>
            </a:r>
            <a:endParaRPr lang="ru-RU" sz="2000" b="0" dirty="0"/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 smtClean="0"/>
              <a:t>качества </a:t>
            </a:r>
            <a:r>
              <a:rPr lang="ru-RU" sz="1800" b="0" dirty="0"/>
              <a:t>принятия управленческих решений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 smtClean="0"/>
              <a:t>высвобождение </a:t>
            </a:r>
            <a:r>
              <a:rPr lang="ru-RU" sz="1800" b="0" dirty="0"/>
              <a:t>времени на </a:t>
            </a:r>
            <a:r>
              <a:rPr lang="ru-RU" sz="1800" b="0" dirty="0" smtClean="0"/>
              <a:t>другие </a:t>
            </a:r>
            <a:r>
              <a:rPr lang="ru-RU" sz="1800" b="0" dirty="0"/>
              <a:t>задачи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endParaRPr lang="ru-RU" sz="1800" b="0" dirty="0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2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3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4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5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6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7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914525" y="358775"/>
            <a:ext cx="3654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ПС </a:t>
            </a:r>
            <a:r>
              <a:rPr lang="ru-RU" sz="2400" dirty="0">
                <a:latin typeface="Arial" charset="0"/>
              </a:rPr>
              <a:t>«Планы ремонтов»</a:t>
            </a:r>
            <a:endParaRPr lang="ru-RU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Внедрения 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подсистемы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905000" y="1660525"/>
            <a:ext cx="72390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/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 dirty="0" smtClean="0"/>
              <a:t>Сетевые компании</a:t>
            </a:r>
            <a:endParaRPr lang="ru-RU" sz="1800" b="0" dirty="0"/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600" b="0" dirty="0" smtClean="0"/>
              <a:t>МОЭСК, МРСК Волги (Саратовские РС), МРСК Северо-запада (Новгородэнерго), Сетевая компания (Татарстан), РЭС (Новосибирск), </a:t>
            </a:r>
            <a:r>
              <a:rPr lang="ru-RU" sz="1600" b="0" dirty="0" err="1" smtClean="0"/>
              <a:t>СПбЭС</a:t>
            </a:r>
            <a:r>
              <a:rPr lang="ru-RU" sz="1600" b="0" dirty="0"/>
              <a:t>, Магаданэнерго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600" b="0" dirty="0" smtClean="0"/>
              <a:t>МРСК Центра и Приволжья: Нижновэнерго, Рязаньэнерго, Кировэнерго, Ивэнерго</a:t>
            </a:r>
            <a:endParaRPr lang="ru-RU" sz="1600" b="0" dirty="0"/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1800" b="0" dirty="0" smtClean="0"/>
              <a:t>Генерирующие компании</a:t>
            </a:r>
            <a:endParaRPr lang="ru-RU" sz="1800" b="0" dirty="0"/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600" b="0" dirty="0" smtClean="0">
                <a:latin typeface="Arial" charset="0"/>
              </a:rPr>
              <a:t>ИНТЕР РАО: </a:t>
            </a:r>
            <a:r>
              <a:rPr lang="ru-RU" sz="1600" b="0" dirty="0" err="1" smtClean="0">
                <a:latin typeface="Arial" charset="0"/>
              </a:rPr>
              <a:t>Уренгойская</a:t>
            </a:r>
            <a:r>
              <a:rPr lang="ru-RU" sz="1600" b="0" dirty="0" smtClean="0">
                <a:latin typeface="Arial" charset="0"/>
              </a:rPr>
              <a:t> ГРЭС, Каширская ГРЭС, </a:t>
            </a:r>
            <a:r>
              <a:rPr lang="ru-RU" sz="1600" b="0" dirty="0" err="1" smtClean="0">
                <a:latin typeface="Arial" charset="0"/>
              </a:rPr>
              <a:t>Черепетская</a:t>
            </a:r>
            <a:r>
              <a:rPr lang="ru-RU" sz="1600" b="0" dirty="0" smtClean="0">
                <a:latin typeface="Arial" charset="0"/>
              </a:rPr>
              <a:t> ГРЭС, </a:t>
            </a:r>
            <a:r>
              <a:rPr lang="ru-RU" sz="1600" b="0" dirty="0" err="1" smtClean="0">
                <a:latin typeface="Arial" charset="0"/>
              </a:rPr>
              <a:t>Джубгинская</a:t>
            </a:r>
            <a:r>
              <a:rPr lang="ru-RU" sz="1600" b="0" dirty="0" smtClean="0">
                <a:latin typeface="Arial" charset="0"/>
              </a:rPr>
              <a:t> ТЭС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600" b="0" dirty="0" smtClean="0">
                <a:latin typeface="Arial" charset="0"/>
              </a:rPr>
              <a:t>ОГК-2 (</a:t>
            </a:r>
            <a:r>
              <a:rPr lang="ru-RU" sz="1600" b="0" dirty="0" err="1" smtClean="0">
                <a:latin typeface="Arial" charset="0"/>
              </a:rPr>
              <a:t>Новочеркасская</a:t>
            </a:r>
            <a:r>
              <a:rPr lang="ru-RU" sz="1600" b="0" dirty="0" smtClean="0">
                <a:latin typeface="Arial" charset="0"/>
              </a:rPr>
              <a:t> ГРЭС), </a:t>
            </a:r>
            <a:r>
              <a:rPr lang="ru-RU" sz="1600" b="0" dirty="0" err="1" smtClean="0">
                <a:latin typeface="Arial" charset="0"/>
              </a:rPr>
              <a:t>Энел</a:t>
            </a:r>
            <a:r>
              <a:rPr lang="ru-RU" sz="1600" b="0" dirty="0" smtClean="0">
                <a:latin typeface="Arial" charset="0"/>
              </a:rPr>
              <a:t> ОГК-5, ТГК-1</a:t>
            </a:r>
            <a:r>
              <a:rPr lang="ru-RU" sz="1600" b="0" dirty="0">
                <a:latin typeface="Arial" charset="0"/>
              </a:rPr>
              <a:t>, </a:t>
            </a:r>
            <a:r>
              <a:rPr lang="ru-RU" sz="1600" b="0" dirty="0" smtClean="0">
                <a:latin typeface="Arial" charset="0"/>
              </a:rPr>
              <a:t>Мосэнерго, Лукойл-Кубаньэнерго</a:t>
            </a:r>
            <a:r>
              <a:rPr lang="ru-RU" sz="1600" b="0" dirty="0">
                <a:latin typeface="Arial" charset="0"/>
              </a:rPr>
              <a:t>, Лукойл-</a:t>
            </a:r>
            <a:r>
              <a:rPr lang="ru-RU" sz="1600" b="0" dirty="0" err="1">
                <a:latin typeface="Arial" charset="0"/>
              </a:rPr>
              <a:t>Экоэнерго</a:t>
            </a:r>
            <a:r>
              <a:rPr lang="ru-RU" sz="1600" b="0" dirty="0" smtClean="0">
                <a:latin typeface="Arial" charset="0"/>
              </a:rPr>
              <a:t>, Генерирующая компания (Татарстан), Красноярская ГЭС</a:t>
            </a:r>
            <a:endParaRPr lang="ru-RU" sz="1600" b="0" dirty="0">
              <a:latin typeface="Arial" charset="0"/>
            </a:endParaRP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600" b="0" dirty="0" smtClean="0"/>
              <a:t>Роснефть (</a:t>
            </a:r>
            <a:r>
              <a:rPr lang="ru-RU" sz="1600" b="0" dirty="0" err="1" smtClean="0"/>
              <a:t>Ванкорнефть</a:t>
            </a:r>
            <a:r>
              <a:rPr lang="ru-RU" sz="1600" b="0" dirty="0" smtClean="0"/>
              <a:t>, Туапсинский НПЗ), </a:t>
            </a:r>
            <a:r>
              <a:rPr lang="ru-RU" sz="1600" b="0" dirty="0" err="1" smtClean="0"/>
              <a:t>Газпромнефть</a:t>
            </a:r>
            <a:r>
              <a:rPr lang="ru-RU" sz="1600" b="0" dirty="0" smtClean="0"/>
              <a:t> (Московский НПЗ), Алтай-Кокс, </a:t>
            </a:r>
            <a:r>
              <a:rPr lang="ru-RU" sz="1600" b="0" dirty="0" err="1" smtClean="0"/>
              <a:t>Росмикс</a:t>
            </a:r>
            <a:endParaRPr lang="ru-RU" sz="1600" b="0" dirty="0"/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573075152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479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/>
              <a:t>Дополнительная информация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2171700" y="3300413"/>
            <a:ext cx="65500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1800" b="0" dirty="0">
                <a:cs typeface="Arial" charset="0"/>
              </a:rPr>
              <a:t>Тел./факс: (</a:t>
            </a:r>
            <a:r>
              <a:rPr lang="en-US" sz="1800" b="0" dirty="0">
                <a:cs typeface="Arial" charset="0"/>
              </a:rPr>
              <a:t>+7 </a:t>
            </a:r>
            <a:r>
              <a:rPr lang="ru-RU" sz="1800" b="0" dirty="0">
                <a:cs typeface="Arial" charset="0"/>
              </a:rPr>
              <a:t>846) </a:t>
            </a:r>
            <a:r>
              <a:rPr lang="ru-RU" sz="1800" b="0" dirty="0">
                <a:latin typeface="Arial" charset="0"/>
              </a:rPr>
              <a:t>205-79-00</a:t>
            </a:r>
            <a:r>
              <a:rPr lang="ru-RU" dirty="0"/>
              <a:t> </a:t>
            </a:r>
            <a:endParaRPr lang="ru-RU" sz="1800" b="0" dirty="0">
              <a:cs typeface="Arial" charset="0"/>
            </a:endParaRPr>
          </a:p>
          <a:p>
            <a:pPr algn="ct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1800" b="0" dirty="0">
                <a:cs typeface="Arial" charset="0"/>
              </a:rPr>
              <a:t>E-</a:t>
            </a:r>
            <a:r>
              <a:rPr lang="ru-RU" sz="1800" b="0" dirty="0" err="1">
                <a:cs typeface="Arial" charset="0"/>
              </a:rPr>
              <a:t>mail</a:t>
            </a:r>
            <a:r>
              <a:rPr lang="ru-RU" sz="1800" b="0" dirty="0">
                <a:cs typeface="Arial" charset="0"/>
              </a:rPr>
              <a:t>: </a:t>
            </a:r>
            <a:r>
              <a:rPr lang="en-US" sz="1800" b="0" dirty="0" smtClean="0">
                <a:cs typeface="Arial" charset="0"/>
              </a:rPr>
              <a:t>sales@sms-it.ru</a:t>
            </a:r>
            <a:endParaRPr lang="ru-RU" sz="1800" b="0" dirty="0">
              <a:cs typeface="Arial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 b="0" dirty="0">
                <a:cs typeface="Arial" charset="0"/>
                <a:hlinkClick r:id="rId3"/>
              </a:rPr>
              <a:t>http://www</a:t>
            </a:r>
            <a:r>
              <a:rPr lang="ru-RU" sz="1800" b="0" dirty="0" smtClean="0"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1800" b="0" dirty="0" smtClean="0">
                <a:cs typeface="Arial" charset="0"/>
                <a:hlinkClick r:id="rId3"/>
              </a:rPr>
              <a:t>asureo.ru</a:t>
            </a:r>
            <a:endParaRPr lang="ru-RU" sz="1800" b="0" dirty="0">
              <a:latin typeface="Arial" charset="0"/>
              <a:cs typeface="Arial" charset="0"/>
            </a:endParaRPr>
          </a:p>
          <a:p>
            <a:pPr algn="ctr"/>
            <a:endParaRPr lang="ru-RU" sz="1800" b="0" i="1" dirty="0">
              <a:latin typeface="Arial" charset="0"/>
            </a:endParaRPr>
          </a:p>
          <a:p>
            <a:pPr algn="ctr"/>
            <a:r>
              <a:rPr lang="ru-RU" sz="1800" b="0" i="1" dirty="0" err="1">
                <a:latin typeface="Arial" charset="0"/>
              </a:rPr>
              <a:t>Демо</a:t>
            </a:r>
            <a:r>
              <a:rPr lang="ru-RU" sz="1800" b="0" i="1" dirty="0">
                <a:latin typeface="Arial" charset="0"/>
              </a:rPr>
              <a:t>-версия ПК «АСУРЭО»:</a:t>
            </a:r>
            <a:endParaRPr lang="en-US" sz="1800" b="0" i="1" dirty="0">
              <a:latin typeface="Arial" charset="0"/>
            </a:endParaRPr>
          </a:p>
          <a:p>
            <a:pPr algn="ctr"/>
            <a:r>
              <a:rPr lang="en-US" sz="1800" b="0" dirty="0">
                <a:latin typeface="Arial" charset="0"/>
                <a:hlinkClick r:id="rId4"/>
              </a:rPr>
              <a:t>http://demo.asureo.ru:567/zvk</a:t>
            </a:r>
            <a:r>
              <a:rPr lang="en-US" sz="1800" b="0" dirty="0" smtClean="0">
                <a:latin typeface="Arial" charset="0"/>
                <a:hlinkClick r:id="rId4"/>
              </a:rPr>
              <a:t>/</a:t>
            </a:r>
            <a:r>
              <a:rPr lang="en-US" sz="1800" b="0" dirty="0" smtClean="0">
                <a:latin typeface="Arial" charset="0"/>
              </a:rPr>
              <a:t> </a:t>
            </a:r>
            <a:endParaRPr lang="ru-RU" sz="1800" b="0" dirty="0">
              <a:latin typeface="Arial" charset="0"/>
            </a:endParaRPr>
          </a:p>
        </p:txBody>
      </p:sp>
      <p:pic>
        <p:nvPicPr>
          <p:cNvPr id="10" name="Picture 25" descr="SMS-A-logo-v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470025"/>
            <a:ext cx="27797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38500" y="5803900"/>
            <a:ext cx="5905500" cy="7016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0" hangingPunct="0">
              <a:buClr>
                <a:srgbClr val="FF9933"/>
              </a:buClr>
              <a:buFont typeface="Arial" charset="0"/>
              <a:buNone/>
            </a:pPr>
            <a:r>
              <a:rPr lang="ru-RU" sz="4000" i="1">
                <a:solidFill>
                  <a:schemeClr val="bg1"/>
                </a:solidFill>
                <a:latin typeface="Coronet" pitchFamily="66" charset="0"/>
              </a:rPr>
              <a:t>Спасибо за внимание!</a:t>
            </a:r>
            <a:endParaRPr lang="ru-RU" sz="1800">
              <a:latin typeface="Coronet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647825"/>
            <a:ext cx="7239000" cy="4989513"/>
          </a:xfrm>
        </p:spPr>
        <p:txBody>
          <a:bodyPr/>
          <a:lstStyle/>
          <a:p>
            <a:r>
              <a:rPr lang="ru-RU" smtClean="0"/>
              <a:t>Значительное время тратится на простые </a:t>
            </a:r>
            <a:r>
              <a:rPr lang="ru-RU" smtClean="0">
                <a:latin typeface="Arial" charset="0"/>
              </a:rPr>
              <a:t>действия</a:t>
            </a:r>
          </a:p>
          <a:p>
            <a:pPr>
              <a:buFont typeface="Wingdings" pitchFamily="2" charset="2"/>
              <a:buChar char="§"/>
            </a:pPr>
            <a:r>
              <a:rPr lang="ru-RU" b="0" smtClean="0">
                <a:latin typeface="Arial" charset="0"/>
              </a:rPr>
              <a:t>формирование</a:t>
            </a:r>
            <a:r>
              <a:rPr lang="ru-RU" b="0" smtClean="0"/>
              <a:t> и согласование графиков ремонтов</a:t>
            </a:r>
          </a:p>
          <a:p>
            <a:pPr>
              <a:buFont typeface="Wingdings" pitchFamily="2" charset="2"/>
              <a:buChar char="§"/>
            </a:pPr>
            <a:r>
              <a:rPr lang="ru-RU" b="0" smtClean="0"/>
              <a:t>обмен графиками</a:t>
            </a:r>
            <a:endParaRPr lang="en-US" b="0" smtClean="0"/>
          </a:p>
          <a:p>
            <a:pPr>
              <a:buFont typeface="Wingdings" pitchFamily="2" charset="2"/>
              <a:buChar char="§"/>
            </a:pPr>
            <a:r>
              <a:rPr lang="ru-RU" b="0" smtClean="0"/>
              <a:t>поиск информации о ремонтах</a:t>
            </a:r>
            <a:endParaRPr lang="ru-RU" b="0" smtClean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0" smtClean="0">
                <a:latin typeface="Arial" charset="0"/>
              </a:rPr>
              <a:t>создание отчетов, сводок</a:t>
            </a:r>
          </a:p>
          <a:p>
            <a:endParaRPr lang="ru-RU" b="0" smtClean="0"/>
          </a:p>
          <a:p>
            <a:r>
              <a:rPr lang="ru-RU" smtClean="0"/>
              <a:t>Сложно контролировать планирование и выполнение</a:t>
            </a:r>
            <a:r>
              <a:rPr lang="ru-RU" b="0" smtClean="0"/>
              <a:t> </a:t>
            </a:r>
            <a:r>
              <a:rPr lang="ru-RU" smtClean="0"/>
              <a:t>ремонтов</a:t>
            </a:r>
          </a:p>
          <a:p>
            <a:pPr>
              <a:buFont typeface="Wingdings" pitchFamily="2" charset="2"/>
              <a:buChar char="§"/>
            </a:pPr>
            <a:r>
              <a:rPr lang="ru-RU" b="0" smtClean="0"/>
              <a:t>недостоверная или неполная информация о ремонтах</a:t>
            </a:r>
          </a:p>
          <a:p>
            <a:pPr>
              <a:buFont typeface="Wingdings" pitchFamily="2" charset="2"/>
              <a:buChar char="§"/>
            </a:pPr>
            <a:r>
              <a:rPr lang="ru-RU" b="0" smtClean="0"/>
              <a:t>нарушения регламентов, привод</a:t>
            </a:r>
            <a:r>
              <a:rPr lang="ru-RU" b="0" smtClean="0">
                <a:latin typeface="Arial" charset="0"/>
              </a:rPr>
              <a:t>ящие</a:t>
            </a:r>
            <a:r>
              <a:rPr lang="ru-RU" b="0" smtClean="0"/>
              <a:t> к </a:t>
            </a:r>
            <a:r>
              <a:rPr lang="ru-RU" b="0" smtClean="0">
                <a:latin typeface="Arial" charset="0"/>
              </a:rPr>
              <a:t>большим</a:t>
            </a:r>
            <a:r>
              <a:rPr lang="ru-RU" b="0" smtClean="0"/>
              <a:t> штрафам</a:t>
            </a:r>
          </a:p>
          <a:p>
            <a:endParaRPr lang="ru-RU" b="0" smtClean="0"/>
          </a:p>
          <a:p>
            <a:r>
              <a:rPr lang="ru-RU" smtClean="0">
                <a:solidFill>
                  <a:srgbClr val="FF6600"/>
                </a:solidFill>
              </a:rPr>
              <a:t>Как следствие снижается производительность и качество работы на всех уровнях предприятия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308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>
                <a:latin typeface="Arial" charset="0"/>
              </a:rPr>
              <a:t>Постановка задачи</a:t>
            </a: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 smtClean="0">
                <a:solidFill>
                  <a:schemeClr val="bg1"/>
                </a:solidFill>
              </a:rPr>
              <a:t>Зачем </a:t>
            </a:r>
            <a:r>
              <a:rPr lang="ru-RU" sz="2000" b="0" dirty="0">
                <a:solidFill>
                  <a:schemeClr val="bg1"/>
                </a:solidFill>
              </a:rPr>
              <a:t>нужна автоматизация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планирования ремонтов</a:t>
            </a:r>
            <a:r>
              <a:rPr lang="ru-RU" sz="2000" b="0" dirty="0">
                <a:solidFill>
                  <a:schemeClr val="bg1"/>
                </a:solidFill>
              </a:rPr>
              <a:t>?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4" name="Rectangle 1031"/>
          <p:cNvSpPr>
            <a:spLocks noChangeArrowheads="1"/>
          </p:cNvSpPr>
          <p:nvPr/>
        </p:nvSpPr>
        <p:spPr bwMode="auto">
          <a:xfrm>
            <a:off x="-1588" y="2193698"/>
            <a:ext cx="1690688" cy="31160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5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7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9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 dirty="0" smtClean="0"/>
              <a:t>Единая информационная среда для всех уровней диспетчерского управления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 dirty="0" smtClean="0"/>
              <a:t>Автоматизация </a:t>
            </a:r>
            <a:r>
              <a:rPr lang="ru-RU" b="0" dirty="0" smtClean="0">
                <a:latin typeface="Arial" charset="0"/>
              </a:rPr>
              <a:t>планирования </a:t>
            </a:r>
            <a:r>
              <a:rPr lang="ru-RU" b="0" dirty="0" smtClean="0"/>
              <a:t>годов</a:t>
            </a:r>
            <a:r>
              <a:rPr lang="ru-RU" b="0" dirty="0" smtClean="0">
                <a:latin typeface="Arial" charset="0"/>
              </a:rPr>
              <a:t>ых и месячных графиков ремонтов</a:t>
            </a:r>
            <a:endParaRPr lang="ru-RU" b="0" dirty="0" smtClean="0"/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 dirty="0" smtClean="0"/>
              <a:t>Система легко настраивается под структуру любого предприятия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 dirty="0" smtClean="0"/>
              <a:t>Подходит для всех участников процесса от инженеров до руководителей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 dirty="0" smtClean="0"/>
              <a:t>Интеграция </a:t>
            </a:r>
            <a:r>
              <a:rPr lang="ru-RU" b="0" dirty="0" smtClean="0">
                <a:latin typeface="Arial" charset="0"/>
              </a:rPr>
              <a:t>с Подсистемой «Оперативные Заявки»</a:t>
            </a:r>
            <a:endParaRPr lang="en-US" b="0" dirty="0" smtClean="0">
              <a:latin typeface="Arial" charset="0"/>
            </a:endParaRP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 dirty="0"/>
              <a:t>Регулярное расширение функционала</a:t>
            </a:r>
            <a:endParaRPr lang="ru-RU" b="0" dirty="0" smtClean="0"/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 dirty="0" smtClean="0"/>
              <a:t>Полный спектр услуг по внедрению системы от проведения обследования до сопровождения</a:t>
            </a:r>
          </a:p>
          <a:p>
            <a:pPr>
              <a:buFont typeface="Arial" charset="0"/>
              <a:buChar char="§"/>
            </a:pPr>
            <a:endParaRPr lang="ru-RU" b="0" dirty="0" smtClean="0"/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Основные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особенности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051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Подсистема </a:t>
            </a:r>
            <a:r>
              <a:rPr lang="ru-RU" sz="2400" dirty="0">
                <a:latin typeface="Arial" charset="0"/>
              </a:rPr>
              <a:t>«Планы ремонтов»</a:t>
            </a:r>
          </a:p>
        </p:txBody>
      </p:sp>
      <p:sp>
        <p:nvSpPr>
          <p:cNvPr id="5127" name="Rectangle 1029"/>
          <p:cNvSpPr>
            <a:spLocks noChangeArrowheads="1"/>
          </p:cNvSpPr>
          <p:nvPr/>
        </p:nvSpPr>
        <p:spPr bwMode="auto">
          <a:xfrm>
            <a:off x="-1588" y="2518585"/>
            <a:ext cx="1697038" cy="47780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8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0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1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2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3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6477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 smtClean="0">
                <a:solidFill>
                  <a:schemeClr val="bg1"/>
                </a:solidFill>
              </a:rPr>
              <a:t>Единая </a:t>
            </a:r>
            <a:r>
              <a:rPr lang="ru-RU" sz="2000" b="0" dirty="0">
                <a:solidFill>
                  <a:schemeClr val="bg1"/>
                </a:solidFill>
              </a:rPr>
              <a:t>информационная среда для всех уровней диспетчерского управления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7389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Основные особенности </a:t>
            </a:r>
            <a:r>
              <a:rPr lang="ru-RU" sz="2400" dirty="0" smtClean="0">
                <a:latin typeface="Arial" charset="0"/>
              </a:rPr>
              <a:t>ПС </a:t>
            </a:r>
            <a:r>
              <a:rPr lang="ru-RU" sz="2400" dirty="0">
                <a:latin typeface="Arial" charset="0"/>
              </a:rPr>
              <a:t>«Планы ремонтов»</a:t>
            </a:r>
          </a:p>
        </p:txBody>
      </p:sp>
      <p:grpSp>
        <p:nvGrpSpPr>
          <p:cNvPr id="6149" name="Group 62"/>
          <p:cNvGrpSpPr>
            <a:grpSpLocks/>
          </p:cNvGrpSpPr>
          <p:nvPr/>
        </p:nvGrpSpPr>
        <p:grpSpPr bwMode="auto">
          <a:xfrm>
            <a:off x="1785938" y="1784350"/>
            <a:ext cx="7319962" cy="4826000"/>
            <a:chOff x="1125" y="1124"/>
            <a:chExt cx="4611" cy="3040"/>
          </a:xfrm>
        </p:grpSpPr>
        <p:pic>
          <p:nvPicPr>
            <p:cNvPr id="6158" name="Picture 2"/>
            <p:cNvPicPr>
              <a:picLocks noChangeAspect="1" noChangeArrowheads="1"/>
            </p:cNvPicPr>
            <p:nvPr/>
          </p:nvPicPr>
          <p:blipFill>
            <a:blip r:embed="rId4">
              <a:lum bright="6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" y="1305"/>
              <a:ext cx="4500" cy="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2305"/>
              <a:ext cx="840" cy="6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60" name="Group 39"/>
            <p:cNvGrpSpPr>
              <a:grpSpLocks/>
            </p:cNvGrpSpPr>
            <p:nvPr/>
          </p:nvGrpSpPr>
          <p:grpSpPr bwMode="auto">
            <a:xfrm>
              <a:off x="1247" y="1895"/>
              <a:ext cx="1170" cy="405"/>
              <a:chOff x="1215" y="1215"/>
              <a:chExt cx="1170" cy="405"/>
            </a:xfrm>
          </p:grpSpPr>
          <p:sp>
            <p:nvSpPr>
              <p:cNvPr id="6186" name="Прямоугольная выноска 18"/>
              <p:cNvSpPr>
                <a:spLocks noChangeArrowheads="1"/>
              </p:cNvSpPr>
              <p:nvPr/>
            </p:nvSpPr>
            <p:spPr bwMode="auto">
              <a:xfrm>
                <a:off x="1215" y="1215"/>
                <a:ext cx="1170" cy="405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87" name="TextBox 19"/>
              <p:cNvSpPr txBox="1">
                <a:spLocks noChangeArrowheads="1"/>
              </p:cNvSpPr>
              <p:nvPr/>
            </p:nvSpPr>
            <p:spPr bwMode="auto">
              <a:xfrm>
                <a:off x="1215" y="1215"/>
                <a:ext cx="114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600"/>
                  <a:t>Генерирующие компании</a:t>
                </a:r>
              </a:p>
            </p:txBody>
          </p:sp>
        </p:grpSp>
        <p:pic>
          <p:nvPicPr>
            <p:cNvPr id="616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2323"/>
              <a:ext cx="828" cy="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62" name="Group 38"/>
            <p:cNvGrpSpPr>
              <a:grpSpLocks/>
            </p:cNvGrpSpPr>
            <p:nvPr/>
          </p:nvGrpSpPr>
          <p:grpSpPr bwMode="auto">
            <a:xfrm>
              <a:off x="4250" y="1947"/>
              <a:ext cx="863" cy="374"/>
              <a:chOff x="1162" y="3091"/>
              <a:chExt cx="863" cy="374"/>
            </a:xfrm>
          </p:grpSpPr>
          <p:sp>
            <p:nvSpPr>
              <p:cNvPr id="6184" name="Прямоугольная выноска 20"/>
              <p:cNvSpPr>
                <a:spLocks noChangeArrowheads="1"/>
              </p:cNvSpPr>
              <p:nvPr/>
            </p:nvSpPr>
            <p:spPr bwMode="auto">
              <a:xfrm>
                <a:off x="1170" y="3105"/>
                <a:ext cx="855" cy="360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6185" name="TextBox 21"/>
              <p:cNvSpPr txBox="1">
                <a:spLocks noChangeArrowheads="1"/>
              </p:cNvSpPr>
              <p:nvPr/>
            </p:nvSpPr>
            <p:spPr bwMode="auto">
              <a:xfrm>
                <a:off x="1162" y="3091"/>
                <a:ext cx="81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600"/>
                  <a:t>Сетевые компании</a:t>
                </a:r>
              </a:p>
            </p:txBody>
          </p:sp>
        </p:grpSp>
        <p:pic>
          <p:nvPicPr>
            <p:cNvPr id="616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31"/>
              <a:ext cx="900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64" name="Group 40"/>
            <p:cNvGrpSpPr>
              <a:grpSpLocks/>
            </p:cNvGrpSpPr>
            <p:nvPr/>
          </p:nvGrpSpPr>
          <p:grpSpPr bwMode="auto">
            <a:xfrm>
              <a:off x="2646" y="1124"/>
              <a:ext cx="1170" cy="405"/>
              <a:chOff x="2790" y="1620"/>
              <a:chExt cx="1170" cy="405"/>
            </a:xfrm>
          </p:grpSpPr>
          <p:sp>
            <p:nvSpPr>
              <p:cNvPr id="6182" name="Прямоугольная выноска 22"/>
              <p:cNvSpPr>
                <a:spLocks noChangeArrowheads="1"/>
              </p:cNvSpPr>
              <p:nvPr/>
            </p:nvSpPr>
            <p:spPr bwMode="auto">
              <a:xfrm>
                <a:off x="2790" y="1620"/>
                <a:ext cx="1170" cy="405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6183" name="TextBox 23"/>
              <p:cNvSpPr txBox="1">
                <a:spLocks noChangeArrowheads="1"/>
              </p:cNvSpPr>
              <p:nvPr/>
            </p:nvSpPr>
            <p:spPr bwMode="auto">
              <a:xfrm>
                <a:off x="2835" y="1710"/>
                <a:ext cx="10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800"/>
                  <a:t>СО ЕЭС</a:t>
                </a:r>
              </a:p>
            </p:txBody>
          </p:sp>
        </p:grpSp>
        <p:pic>
          <p:nvPicPr>
            <p:cNvPr id="616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" y="3675"/>
              <a:ext cx="816" cy="4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6" name="Прямоугольная выноска 24"/>
            <p:cNvSpPr>
              <a:spLocks noChangeArrowheads="1"/>
            </p:cNvSpPr>
            <p:nvPr/>
          </p:nvSpPr>
          <p:spPr bwMode="auto">
            <a:xfrm>
              <a:off x="4814" y="3268"/>
              <a:ext cx="886" cy="405"/>
            </a:xfrm>
            <a:prstGeom prst="wedgeRectCallout">
              <a:avLst>
                <a:gd name="adj1" fmla="val -24380"/>
                <a:gd name="adj2" fmla="val 6259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FF99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6167" name="TextBox 25"/>
            <p:cNvSpPr txBox="1">
              <a:spLocks noChangeArrowheads="1"/>
            </p:cNvSpPr>
            <p:nvPr/>
          </p:nvSpPr>
          <p:spPr bwMode="auto">
            <a:xfrm>
              <a:off x="4778" y="3335"/>
              <a:ext cx="9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eaLnBrk="1" hangingPunct="1">
                <a:buClr>
                  <a:srgbClr val="FF9900"/>
                </a:buClr>
                <a:buFont typeface="Arial" charset="0"/>
                <a:buNone/>
              </a:pPr>
              <a:r>
                <a:rPr lang="ru-RU" sz="1600"/>
                <a:t>Потребители</a:t>
              </a:r>
            </a:p>
          </p:txBody>
        </p:sp>
        <p:pic>
          <p:nvPicPr>
            <p:cNvPr id="6168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3555"/>
              <a:ext cx="855" cy="5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9" name="Прямоугольная выноска 26"/>
            <p:cNvSpPr>
              <a:spLocks noChangeArrowheads="1"/>
            </p:cNvSpPr>
            <p:nvPr/>
          </p:nvSpPr>
          <p:spPr bwMode="auto">
            <a:xfrm>
              <a:off x="2631" y="3148"/>
              <a:ext cx="1170" cy="405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FF9900"/>
                </a:buClr>
                <a:buFont typeface="Arial" charset="0"/>
                <a:buNone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70" name="TextBox 27"/>
            <p:cNvSpPr txBox="1">
              <a:spLocks noChangeArrowheads="1"/>
            </p:cNvSpPr>
            <p:nvPr/>
          </p:nvSpPr>
          <p:spPr bwMode="auto">
            <a:xfrm>
              <a:off x="2615" y="3145"/>
              <a:ext cx="121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Arial" charset="0"/>
                <a:buNone/>
              </a:pPr>
              <a:r>
                <a:rPr lang="ru-RU" sz="1600"/>
                <a:t>Ведомственные энергообъекты</a:t>
              </a:r>
            </a:p>
          </p:txBody>
        </p:sp>
        <p:pic>
          <p:nvPicPr>
            <p:cNvPr id="6171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" y="3604"/>
              <a:ext cx="756" cy="4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72" name="Group 43"/>
            <p:cNvGrpSpPr>
              <a:grpSpLocks/>
            </p:cNvGrpSpPr>
            <p:nvPr/>
          </p:nvGrpSpPr>
          <p:grpSpPr bwMode="auto">
            <a:xfrm>
              <a:off x="1304" y="3287"/>
              <a:ext cx="945" cy="315"/>
              <a:chOff x="4680" y="1215"/>
              <a:chExt cx="945" cy="315"/>
            </a:xfrm>
          </p:grpSpPr>
          <p:sp>
            <p:nvSpPr>
              <p:cNvPr id="6180" name="Прямоугольная выноска 29"/>
              <p:cNvSpPr>
                <a:spLocks noChangeArrowheads="1"/>
              </p:cNvSpPr>
              <p:nvPr/>
            </p:nvSpPr>
            <p:spPr bwMode="auto">
              <a:xfrm>
                <a:off x="4680" y="1215"/>
                <a:ext cx="945" cy="315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181" name="TextBox 30"/>
              <p:cNvSpPr txBox="1">
                <a:spLocks noChangeArrowheads="1"/>
              </p:cNvSpPr>
              <p:nvPr/>
            </p:nvSpPr>
            <p:spPr bwMode="auto">
              <a:xfrm>
                <a:off x="4725" y="1260"/>
                <a:ext cx="85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600"/>
                  <a:t>ОАО «АТС»</a:t>
                </a:r>
              </a:p>
            </p:txBody>
          </p:sp>
        </p:grpSp>
        <p:pic>
          <p:nvPicPr>
            <p:cNvPr id="6173" name="Picture 29" descr="http://im3-tub.yandex.net/i?id=94343361-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3624"/>
              <a:ext cx="765" cy="4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4" name="Прямоугольная выноска 29"/>
            <p:cNvSpPr>
              <a:spLocks noChangeArrowheads="1"/>
            </p:cNvSpPr>
            <p:nvPr/>
          </p:nvSpPr>
          <p:spPr bwMode="auto">
            <a:xfrm>
              <a:off x="3975" y="3267"/>
              <a:ext cx="801" cy="360"/>
            </a:xfrm>
            <a:prstGeom prst="wedgeRectCallout">
              <a:avLst>
                <a:gd name="adj1" fmla="val -24532"/>
                <a:gd name="adj2" fmla="val 625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FF9900"/>
                </a:buClr>
                <a:buFont typeface="Arial" charset="0"/>
                <a:buNone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75" name="TextBox 30"/>
            <p:cNvSpPr txBox="1">
              <a:spLocks noChangeArrowheads="1"/>
            </p:cNvSpPr>
            <p:nvPr/>
          </p:nvSpPr>
          <p:spPr bwMode="auto">
            <a:xfrm>
              <a:off x="3948" y="3267"/>
              <a:ext cx="8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Arial" charset="0"/>
                <a:buNone/>
              </a:pPr>
              <a:r>
                <a:rPr lang="ru-RU" sz="1600"/>
                <a:t>Сбытовые   компании</a:t>
              </a:r>
            </a:p>
          </p:txBody>
        </p:sp>
        <p:sp>
          <p:nvSpPr>
            <p:cNvPr id="6176" name="AutoShape 63"/>
            <p:cNvSpPr>
              <a:spLocks noChangeArrowheads="1"/>
            </p:cNvSpPr>
            <p:nvPr/>
          </p:nvSpPr>
          <p:spPr bwMode="auto">
            <a:xfrm>
              <a:off x="4880" y="2864"/>
              <a:ext cx="150" cy="392"/>
            </a:xfrm>
            <a:prstGeom prst="upDownArrow">
              <a:avLst>
                <a:gd name="adj1" fmla="val 50000"/>
                <a:gd name="adj2" fmla="val 522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64"/>
            <p:cNvSpPr>
              <a:spLocks noChangeArrowheads="1"/>
            </p:cNvSpPr>
            <p:nvPr/>
          </p:nvSpPr>
          <p:spPr bwMode="auto">
            <a:xfrm rot="-1452898">
              <a:off x="1911" y="2908"/>
              <a:ext cx="1403" cy="145"/>
            </a:xfrm>
            <a:prstGeom prst="leftArrow">
              <a:avLst>
                <a:gd name="adj1" fmla="val 50000"/>
                <a:gd name="adj2" fmla="val 24189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65"/>
            <p:cNvSpPr>
              <a:spLocks noChangeArrowheads="1"/>
            </p:cNvSpPr>
            <p:nvPr/>
          </p:nvSpPr>
          <p:spPr bwMode="auto">
            <a:xfrm rot="1452898" flipH="1">
              <a:off x="3208" y="2905"/>
              <a:ext cx="1339" cy="152"/>
            </a:xfrm>
            <a:prstGeom prst="leftArrow">
              <a:avLst>
                <a:gd name="adj1" fmla="val 50000"/>
                <a:gd name="adj2" fmla="val 22023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61"/>
            <p:cNvSpPr>
              <a:spLocks noChangeArrowheads="1"/>
            </p:cNvSpPr>
            <p:nvPr/>
          </p:nvSpPr>
          <p:spPr bwMode="auto">
            <a:xfrm>
              <a:off x="2194" y="2210"/>
              <a:ext cx="2083" cy="941"/>
            </a:xfrm>
            <a:custGeom>
              <a:avLst/>
              <a:gdLst>
                <a:gd name="T0" fmla="*/ 2083 w 21600"/>
                <a:gd name="T1" fmla="*/ 471 h 21600"/>
                <a:gd name="T2" fmla="*/ 1042 w 21600"/>
                <a:gd name="T3" fmla="*/ 941 h 21600"/>
                <a:gd name="T4" fmla="*/ 0 w 21600"/>
                <a:gd name="T5" fmla="*/ 471 h 21600"/>
                <a:gd name="T6" fmla="*/ 1042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215 w 21600"/>
                <a:gd name="T13" fmla="*/ 10031 h 21600"/>
                <a:gd name="T14" fmla="*/ 18385 w 21600"/>
                <a:gd name="T15" fmla="*/ 115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9613" y="5004"/>
                  </a:lnTo>
                  <a:lnTo>
                    <a:pt x="10038" y="5004"/>
                  </a:lnTo>
                  <a:lnTo>
                    <a:pt x="10038" y="10038"/>
                  </a:lnTo>
                  <a:lnTo>
                    <a:pt x="5004" y="10038"/>
                  </a:lnTo>
                  <a:lnTo>
                    <a:pt x="5004" y="9613"/>
                  </a:lnTo>
                  <a:lnTo>
                    <a:pt x="0" y="10800"/>
                  </a:lnTo>
                  <a:lnTo>
                    <a:pt x="5004" y="11987"/>
                  </a:lnTo>
                  <a:lnTo>
                    <a:pt x="5004" y="11562"/>
                  </a:lnTo>
                  <a:lnTo>
                    <a:pt x="10038" y="11562"/>
                  </a:lnTo>
                  <a:lnTo>
                    <a:pt x="10038" y="16596"/>
                  </a:lnTo>
                  <a:lnTo>
                    <a:pt x="9613" y="16596"/>
                  </a:lnTo>
                  <a:lnTo>
                    <a:pt x="10800" y="21600"/>
                  </a:lnTo>
                  <a:lnTo>
                    <a:pt x="11987" y="16596"/>
                  </a:lnTo>
                  <a:lnTo>
                    <a:pt x="11562" y="16596"/>
                  </a:lnTo>
                  <a:lnTo>
                    <a:pt x="11562" y="11562"/>
                  </a:lnTo>
                  <a:lnTo>
                    <a:pt x="16596" y="11562"/>
                  </a:lnTo>
                  <a:lnTo>
                    <a:pt x="16596" y="11987"/>
                  </a:lnTo>
                  <a:lnTo>
                    <a:pt x="21600" y="10800"/>
                  </a:lnTo>
                  <a:lnTo>
                    <a:pt x="16596" y="9613"/>
                  </a:lnTo>
                  <a:lnTo>
                    <a:pt x="16596" y="10038"/>
                  </a:lnTo>
                  <a:lnTo>
                    <a:pt x="11562" y="10038"/>
                  </a:lnTo>
                  <a:lnTo>
                    <a:pt x="11562" y="5004"/>
                  </a:lnTo>
                  <a:lnTo>
                    <a:pt x="11987" y="500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1" name="Rectangle 1029"/>
          <p:cNvSpPr>
            <a:spLocks noChangeArrowheads="1"/>
          </p:cNvSpPr>
          <p:nvPr/>
        </p:nvSpPr>
        <p:spPr bwMode="auto">
          <a:xfrm>
            <a:off x="-1588" y="2518585"/>
            <a:ext cx="1697038" cy="47780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3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4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5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6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7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860550" y="1050925"/>
            <a:ext cx="7283450" cy="6556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Автоматизация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планирования годовых и месячных графиков ремонтов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7389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Основные особенности </a:t>
            </a:r>
            <a:r>
              <a:rPr lang="ru-RU" sz="2400" dirty="0" smtClean="0">
                <a:latin typeface="Arial" charset="0"/>
              </a:rPr>
              <a:t>ПС </a:t>
            </a:r>
            <a:r>
              <a:rPr lang="ru-RU" sz="2400" dirty="0">
                <a:latin typeface="Arial" charset="0"/>
              </a:rPr>
              <a:t>«Планы ремонтов»</a:t>
            </a:r>
          </a:p>
        </p:txBody>
      </p:sp>
      <p:grpSp>
        <p:nvGrpSpPr>
          <p:cNvPr id="7173" name="Group 82"/>
          <p:cNvGrpSpPr>
            <a:grpSpLocks/>
          </p:cNvGrpSpPr>
          <p:nvPr/>
        </p:nvGrpSpPr>
        <p:grpSpPr bwMode="auto">
          <a:xfrm>
            <a:off x="1804988" y="2252663"/>
            <a:ext cx="7188200" cy="3670300"/>
            <a:chOff x="1120" y="1123"/>
            <a:chExt cx="4528" cy="2312"/>
          </a:xfrm>
        </p:grpSpPr>
        <p:sp>
          <p:nvSpPr>
            <p:cNvPr id="7182" name="AutoShape 67"/>
            <p:cNvSpPr>
              <a:spLocks noChangeArrowheads="1"/>
            </p:cNvSpPr>
            <p:nvPr/>
          </p:nvSpPr>
          <p:spPr bwMode="auto">
            <a:xfrm>
              <a:off x="2128" y="2576"/>
              <a:ext cx="1360" cy="848"/>
            </a:xfrm>
            <a:prstGeom prst="upArrowCallout">
              <a:avLst>
                <a:gd name="adj1" fmla="val 41505"/>
                <a:gd name="adj2" fmla="val 41594"/>
                <a:gd name="adj3" fmla="val 24736"/>
                <a:gd name="adj4" fmla="val 62764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Text Box 68"/>
            <p:cNvSpPr txBox="1">
              <a:spLocks noChangeArrowheads="1"/>
            </p:cNvSpPr>
            <p:nvPr/>
          </p:nvSpPr>
          <p:spPr bwMode="auto">
            <a:xfrm>
              <a:off x="1232" y="1552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>
                  <a:latin typeface="Arial" charset="0"/>
                </a:rPr>
                <a:t>Создание годовых графиков ремонтов</a:t>
              </a:r>
            </a:p>
          </p:txBody>
        </p:sp>
        <p:sp>
          <p:nvSpPr>
            <p:cNvPr id="7184" name="AutoShape 69"/>
            <p:cNvSpPr>
              <a:spLocks noChangeArrowheads="1"/>
            </p:cNvSpPr>
            <p:nvPr/>
          </p:nvSpPr>
          <p:spPr bwMode="auto">
            <a:xfrm>
              <a:off x="3360" y="1904"/>
              <a:ext cx="1216" cy="776"/>
            </a:xfrm>
            <a:prstGeom prst="notchedRightArrow">
              <a:avLst>
                <a:gd name="adj1" fmla="val 49481"/>
                <a:gd name="adj2" fmla="val 4536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Text Box 70"/>
            <p:cNvSpPr txBox="1">
              <a:spLocks noChangeArrowheads="1"/>
            </p:cNvSpPr>
            <p:nvPr/>
          </p:nvSpPr>
          <p:spPr bwMode="auto">
            <a:xfrm>
              <a:off x="2240" y="1592"/>
              <a:ext cx="10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>
                  <a:latin typeface="Arial" charset="0"/>
                </a:rPr>
                <a:t>Рассмотрение и согласование</a:t>
              </a:r>
            </a:p>
          </p:txBody>
        </p:sp>
        <p:sp>
          <p:nvSpPr>
            <p:cNvPr id="7186" name="Text Box 71"/>
            <p:cNvSpPr txBox="1">
              <a:spLocks noChangeArrowheads="1"/>
            </p:cNvSpPr>
            <p:nvPr/>
          </p:nvSpPr>
          <p:spPr bwMode="auto">
            <a:xfrm>
              <a:off x="3352" y="1504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>
                  <a:latin typeface="Arial" charset="0"/>
                </a:rPr>
                <a:t>Формирование и утверждение месячных графиков</a:t>
              </a:r>
            </a:p>
          </p:txBody>
        </p:sp>
        <p:sp>
          <p:nvSpPr>
            <p:cNvPr id="7187" name="AutoShape 72"/>
            <p:cNvSpPr>
              <a:spLocks noChangeArrowheads="1"/>
            </p:cNvSpPr>
            <p:nvPr/>
          </p:nvSpPr>
          <p:spPr bwMode="auto">
            <a:xfrm>
              <a:off x="2240" y="1904"/>
              <a:ext cx="1216" cy="776"/>
            </a:xfrm>
            <a:prstGeom prst="notchedRightArrow">
              <a:avLst>
                <a:gd name="adj1" fmla="val 49481"/>
                <a:gd name="adj2" fmla="val 453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AutoShape 73"/>
            <p:cNvSpPr>
              <a:spLocks noChangeArrowheads="1"/>
            </p:cNvSpPr>
            <p:nvPr/>
          </p:nvSpPr>
          <p:spPr bwMode="auto">
            <a:xfrm>
              <a:off x="1120" y="1904"/>
              <a:ext cx="1216" cy="776"/>
            </a:xfrm>
            <a:prstGeom prst="notchedRightArrow">
              <a:avLst>
                <a:gd name="adj1" fmla="val 49481"/>
                <a:gd name="adj2" fmla="val 4536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75"/>
            <p:cNvSpPr>
              <a:spLocks noChangeArrowheads="1"/>
            </p:cNvSpPr>
            <p:nvPr/>
          </p:nvSpPr>
          <p:spPr bwMode="auto">
            <a:xfrm>
              <a:off x="4536" y="1776"/>
              <a:ext cx="1112" cy="832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Text Box 76"/>
            <p:cNvSpPr txBox="1">
              <a:spLocks noChangeArrowheads="1"/>
            </p:cNvSpPr>
            <p:nvPr/>
          </p:nvSpPr>
          <p:spPr bwMode="auto">
            <a:xfrm>
              <a:off x="4624" y="1952"/>
              <a:ext cx="9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300">
                  <a:solidFill>
                    <a:schemeClr val="bg1"/>
                  </a:solidFill>
                  <a:latin typeface="Arial" charset="0"/>
                </a:rPr>
                <a:t>Статистическая и аналитическая информация</a:t>
              </a:r>
            </a:p>
          </p:txBody>
        </p:sp>
        <p:sp>
          <p:nvSpPr>
            <p:cNvPr id="7191" name="AutoShape 77"/>
            <p:cNvSpPr>
              <a:spLocks noChangeArrowheads="1"/>
            </p:cNvSpPr>
            <p:nvPr/>
          </p:nvSpPr>
          <p:spPr bwMode="auto">
            <a:xfrm rot="-8021437">
              <a:off x="1635" y="2647"/>
              <a:ext cx="701" cy="621"/>
            </a:xfrm>
            <a:prstGeom prst="rightArrow">
              <a:avLst>
                <a:gd name="adj1" fmla="val 46870"/>
                <a:gd name="adj2" fmla="val 45315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AutoShape 78"/>
            <p:cNvSpPr>
              <a:spLocks noChangeArrowheads="1"/>
            </p:cNvSpPr>
            <p:nvPr/>
          </p:nvSpPr>
          <p:spPr bwMode="auto">
            <a:xfrm rot="8021437" flipH="1">
              <a:off x="3267" y="2647"/>
              <a:ext cx="701" cy="621"/>
            </a:xfrm>
            <a:prstGeom prst="rightArrow">
              <a:avLst>
                <a:gd name="adj1" fmla="val 46870"/>
                <a:gd name="adj2" fmla="val 45315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80"/>
            <p:cNvSpPr>
              <a:spLocks noChangeArrowheads="1"/>
            </p:cNvSpPr>
            <p:nvPr/>
          </p:nvSpPr>
          <p:spPr bwMode="auto">
            <a:xfrm>
              <a:off x="1291" y="1123"/>
              <a:ext cx="3628" cy="253"/>
            </a:xfrm>
            <a:prstGeom prst="chevron">
              <a:avLst>
                <a:gd name="adj" fmla="val 24564"/>
              </a:avLst>
            </a:prstGeom>
            <a:solidFill>
              <a:schemeClr val="bg2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94" name="Text Box 33"/>
            <p:cNvSpPr txBox="1">
              <a:spLocks noChangeArrowheads="1"/>
            </p:cNvSpPr>
            <p:nvPr/>
          </p:nvSpPr>
          <p:spPr bwMode="auto">
            <a:xfrm>
              <a:off x="2054" y="1128"/>
              <a:ext cx="21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/>
                <a:t>Планирование ремонтов</a:t>
              </a:r>
            </a:p>
          </p:txBody>
        </p:sp>
        <p:sp>
          <p:nvSpPr>
            <p:cNvPr id="7195" name="Text Box 74"/>
            <p:cNvSpPr txBox="1">
              <a:spLocks noChangeArrowheads="1"/>
            </p:cNvSpPr>
            <p:nvPr/>
          </p:nvSpPr>
          <p:spPr bwMode="auto">
            <a:xfrm>
              <a:off x="2122" y="2888"/>
              <a:ext cx="134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700">
                  <a:latin typeface="Arial" charset="0"/>
                </a:rPr>
                <a:t>КОНТРОЛЬ ПЛАНИРОВАНИЯ РЕМОНТОВ</a:t>
              </a:r>
            </a:p>
          </p:txBody>
        </p:sp>
      </p:grpSp>
      <p:sp>
        <p:nvSpPr>
          <p:cNvPr id="7175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6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7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8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9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0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1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1"/>
          <p:cNvGrpSpPr>
            <a:grpSpLocks/>
          </p:cNvGrpSpPr>
          <p:nvPr/>
        </p:nvGrpSpPr>
        <p:grpSpPr bwMode="auto">
          <a:xfrm>
            <a:off x="1809750" y="1804988"/>
            <a:ext cx="7334250" cy="4243387"/>
            <a:chOff x="1140" y="1041"/>
            <a:chExt cx="4620" cy="2673"/>
          </a:xfrm>
        </p:grpSpPr>
        <p:sp>
          <p:nvSpPr>
            <p:cNvPr id="8206" name="AutoShape 69"/>
            <p:cNvSpPr>
              <a:spLocks noChangeArrowheads="1"/>
            </p:cNvSpPr>
            <p:nvPr/>
          </p:nvSpPr>
          <p:spPr bwMode="auto">
            <a:xfrm>
              <a:off x="3766" y="1041"/>
              <a:ext cx="1847" cy="271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AutoShape 67"/>
            <p:cNvSpPr>
              <a:spLocks noChangeArrowheads="1"/>
            </p:cNvSpPr>
            <p:nvPr/>
          </p:nvSpPr>
          <p:spPr bwMode="auto">
            <a:xfrm>
              <a:off x="1152" y="1042"/>
              <a:ext cx="1847" cy="271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8208" name="Прямая соединительная линия 46"/>
            <p:cNvCxnSpPr>
              <a:cxnSpLocks noChangeShapeType="1"/>
            </p:cNvCxnSpPr>
            <p:nvPr/>
          </p:nvCxnSpPr>
          <p:spPr bwMode="auto">
            <a:xfrm rot="5400000">
              <a:off x="2018" y="2031"/>
              <a:ext cx="115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9" name="Прямая соединительная линия 47"/>
            <p:cNvCxnSpPr>
              <a:cxnSpLocks noChangeShapeType="1"/>
            </p:cNvCxnSpPr>
            <p:nvPr/>
          </p:nvCxnSpPr>
          <p:spPr bwMode="auto">
            <a:xfrm rot="5400000">
              <a:off x="1271" y="2225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0" name="Прямая соединительная линия 49"/>
            <p:cNvCxnSpPr>
              <a:cxnSpLocks noChangeShapeType="1"/>
            </p:cNvCxnSpPr>
            <p:nvPr/>
          </p:nvCxnSpPr>
          <p:spPr bwMode="auto">
            <a:xfrm rot="5400000">
              <a:off x="2508" y="2217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1" name="Прямая соединительная линия 50"/>
            <p:cNvCxnSpPr>
              <a:cxnSpLocks noChangeShapeType="1"/>
            </p:cNvCxnSpPr>
            <p:nvPr/>
          </p:nvCxnSpPr>
          <p:spPr bwMode="auto">
            <a:xfrm>
              <a:off x="1414" y="2078"/>
              <a:ext cx="1234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Box 53"/>
            <p:cNvSpPr txBox="1"/>
            <p:nvPr/>
          </p:nvSpPr>
          <p:spPr>
            <a:xfrm>
              <a:off x="1140" y="2569"/>
              <a:ext cx="507" cy="173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Arial" charset="0"/>
                <a:buNone/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ITC Avant Garde Gothic Demi" pitchFamily="34" charset="0"/>
                </a:rPr>
                <a:t>Филиал</a:t>
              </a:r>
            </a:p>
          </p:txBody>
        </p:sp>
        <p:pic>
          <p:nvPicPr>
            <p:cNvPr id="8213" name="Рисунок 56" descr="Здание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1284" y="2329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Рисунок 59" descr="Здание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" y="1360"/>
              <a:ext cx="2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Box 60"/>
            <p:cNvSpPr txBox="1">
              <a:spLocks noChangeArrowheads="1"/>
            </p:cNvSpPr>
            <p:nvPr/>
          </p:nvSpPr>
          <p:spPr bwMode="auto">
            <a:xfrm>
              <a:off x="1681" y="1662"/>
              <a:ext cx="8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Arial" charset="0"/>
                <a:buNone/>
              </a:pPr>
              <a:r>
                <a:rPr lang="ru-RU" sz="1200">
                  <a:latin typeface="ITC Avant Garde Gothic Demi" pitchFamily="34" charset="0"/>
                </a:rPr>
                <a:t>Управляющая компания</a:t>
              </a:r>
            </a:p>
          </p:txBody>
        </p:sp>
        <p:grpSp>
          <p:nvGrpSpPr>
            <p:cNvPr id="8216" name="Group 99"/>
            <p:cNvGrpSpPr>
              <a:grpSpLocks/>
            </p:cNvGrpSpPr>
            <p:nvPr/>
          </p:nvGrpSpPr>
          <p:grpSpPr bwMode="auto">
            <a:xfrm>
              <a:off x="1323" y="2730"/>
              <a:ext cx="1389" cy="549"/>
              <a:chOff x="2099" y="2658"/>
              <a:chExt cx="1389" cy="549"/>
            </a:xfrm>
          </p:grpSpPr>
          <p:cxnSp>
            <p:nvCxnSpPr>
              <p:cNvPr id="8244" name="Прямая соединительная линия 57"/>
              <p:cNvCxnSpPr>
                <a:cxnSpLocks noChangeShapeType="1"/>
              </p:cNvCxnSpPr>
              <p:nvPr/>
            </p:nvCxnSpPr>
            <p:spPr bwMode="auto">
              <a:xfrm>
                <a:off x="2315" y="2840"/>
                <a:ext cx="952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5" name="Прямая соединительная линия 58"/>
              <p:cNvCxnSpPr>
                <a:cxnSpLocks noChangeShapeType="1"/>
              </p:cNvCxnSpPr>
              <p:nvPr/>
            </p:nvCxnSpPr>
            <p:spPr bwMode="auto">
              <a:xfrm rot="5400000">
                <a:off x="2713" y="2744"/>
                <a:ext cx="173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246" name="Group 60"/>
              <p:cNvGrpSpPr>
                <a:grpSpLocks/>
              </p:cNvGrpSpPr>
              <p:nvPr/>
            </p:nvGrpSpPr>
            <p:grpSpPr bwMode="auto">
              <a:xfrm>
                <a:off x="2099" y="2841"/>
                <a:ext cx="437" cy="358"/>
                <a:chOff x="2283" y="3601"/>
                <a:chExt cx="437" cy="358"/>
              </a:xfrm>
            </p:grpSpPr>
            <p:sp>
              <p:nvSpPr>
                <p:cNvPr id="8254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2383" y="3781"/>
                  <a:ext cx="33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9pPr>
                </a:lstStyle>
                <a:p>
                  <a:pPr eaLnBrk="1" hangingPunct="1">
                    <a:buClr>
                      <a:srgbClr val="FF9900"/>
                    </a:buClr>
                    <a:buFont typeface="Arial" charset="0"/>
                    <a:buNone/>
                  </a:pPr>
                  <a:r>
                    <a:rPr lang="ru-RU" sz="1200">
                      <a:latin typeface="ITC Avant Garde Gothic Demi" pitchFamily="34" charset="0"/>
                    </a:rPr>
                    <a:t>ТЭЦ</a:t>
                  </a:r>
                </a:p>
              </p:txBody>
            </p:sp>
            <p:pic>
              <p:nvPicPr>
                <p:cNvPr id="8255" name="Рисунок 51" descr="ТЭЦ маленькая_правленная.jp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3" y="3741"/>
                  <a:ext cx="155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256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409" y="3687"/>
                  <a:ext cx="173" cy="1"/>
                </a:xfrm>
                <a:prstGeom prst="line">
                  <a:avLst/>
                </a:prstGeom>
                <a:noFill/>
                <a:ln w="19050" algn="ctr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247" name="TextBox 43"/>
              <p:cNvSpPr txBox="1">
                <a:spLocks noChangeArrowheads="1"/>
              </p:cNvSpPr>
              <p:nvPr/>
            </p:nvSpPr>
            <p:spPr bwMode="auto">
              <a:xfrm>
                <a:off x="2687" y="3029"/>
                <a:ext cx="3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200">
                    <a:latin typeface="ITC Avant Garde Gothic Demi" pitchFamily="34" charset="0"/>
                  </a:rPr>
                  <a:t>ГРЭС</a:t>
                </a:r>
              </a:p>
            </p:txBody>
          </p:sp>
          <p:pic>
            <p:nvPicPr>
              <p:cNvPr id="8248" name="Рисунок 51" descr="ТЭЦ маленькая_правленная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2989"/>
                <a:ext cx="15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249" name="Прямая соединительная линия 61"/>
              <p:cNvCxnSpPr>
                <a:cxnSpLocks noChangeShapeType="1"/>
              </p:cNvCxnSpPr>
              <p:nvPr/>
            </p:nvCxnSpPr>
            <p:spPr bwMode="auto">
              <a:xfrm rot="5400000">
                <a:off x="2713" y="2935"/>
                <a:ext cx="173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250" name="Group 65"/>
              <p:cNvGrpSpPr>
                <a:grpSpLocks/>
              </p:cNvGrpSpPr>
              <p:nvPr/>
            </p:nvGrpSpPr>
            <p:grpSpPr bwMode="auto">
              <a:xfrm>
                <a:off x="3051" y="2841"/>
                <a:ext cx="437" cy="358"/>
                <a:chOff x="2283" y="3601"/>
                <a:chExt cx="437" cy="358"/>
              </a:xfrm>
            </p:grpSpPr>
            <p:sp>
              <p:nvSpPr>
                <p:cNvPr id="8251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2383" y="3781"/>
                  <a:ext cx="33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1pPr>
                  <a:lvl2pPr marL="742950" indent="-28575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2pPr>
                  <a:lvl3pPr marL="1143000" indent="-22860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3pPr>
                  <a:lvl4pPr marL="1600200" indent="-22860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4pPr>
                  <a:lvl5pPr marL="2057400" indent="-228600" eaLnBrk="0" hangingPunct="0"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9pPr>
                </a:lstStyle>
                <a:p>
                  <a:pPr eaLnBrk="1" hangingPunct="1">
                    <a:buClr>
                      <a:srgbClr val="FF9900"/>
                    </a:buClr>
                    <a:buFont typeface="Arial" charset="0"/>
                    <a:buNone/>
                  </a:pPr>
                  <a:r>
                    <a:rPr lang="ru-RU" sz="1200">
                      <a:latin typeface="ITC Avant Garde Gothic Demi" pitchFamily="34" charset="0"/>
                    </a:rPr>
                    <a:t>ГЭС</a:t>
                  </a:r>
                </a:p>
              </p:txBody>
            </p:sp>
            <p:pic>
              <p:nvPicPr>
                <p:cNvPr id="8252" name="Рисунок 51" descr="ТЭЦ маленькая_правленная.jp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3" y="3741"/>
                  <a:ext cx="155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253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409" y="3687"/>
                  <a:ext cx="173" cy="1"/>
                </a:xfrm>
                <a:prstGeom prst="line">
                  <a:avLst/>
                </a:prstGeom>
                <a:noFill/>
                <a:ln w="19050" algn="ctr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8217" name="Text Box 69"/>
            <p:cNvSpPr txBox="1">
              <a:spLocks noChangeArrowheads="1"/>
            </p:cNvSpPr>
            <p:nvPr/>
          </p:nvSpPr>
          <p:spPr bwMode="auto">
            <a:xfrm>
              <a:off x="1200" y="1064"/>
              <a:ext cx="17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/>
                <a:t>Генерирующие компании</a:t>
              </a:r>
            </a:p>
          </p:txBody>
        </p:sp>
        <p:sp>
          <p:nvSpPr>
            <p:cNvPr id="8218" name="Text Box 70"/>
            <p:cNvSpPr txBox="1">
              <a:spLocks noChangeArrowheads="1"/>
            </p:cNvSpPr>
            <p:nvPr/>
          </p:nvSpPr>
          <p:spPr bwMode="auto">
            <a:xfrm>
              <a:off x="3987" y="1072"/>
              <a:ext cx="13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/>
                <a:t>Сетевые компании</a:t>
              </a:r>
            </a:p>
          </p:txBody>
        </p:sp>
        <p:sp>
          <p:nvSpPr>
            <p:cNvPr id="2" name="TextBox 53"/>
            <p:cNvSpPr txBox="1"/>
            <p:nvPr/>
          </p:nvSpPr>
          <p:spPr>
            <a:xfrm>
              <a:off x="1740" y="2577"/>
              <a:ext cx="515" cy="173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Arial" charset="0"/>
                <a:buNone/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ITC Avant Garde Gothic Demi" pitchFamily="34" charset="0"/>
                </a:rPr>
                <a:t>Филиал</a:t>
              </a:r>
            </a:p>
          </p:txBody>
        </p:sp>
        <p:pic>
          <p:nvPicPr>
            <p:cNvPr id="8220" name="Рисунок 56" descr="Здание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1892" y="2337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21" name="Прямая соединительная линия 49"/>
            <p:cNvCxnSpPr>
              <a:cxnSpLocks noChangeShapeType="1"/>
            </p:cNvCxnSpPr>
            <p:nvPr/>
          </p:nvCxnSpPr>
          <p:spPr bwMode="auto">
            <a:xfrm rot="5400000">
              <a:off x="1932" y="2225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Box 53"/>
            <p:cNvSpPr txBox="1"/>
            <p:nvPr/>
          </p:nvSpPr>
          <p:spPr>
            <a:xfrm>
              <a:off x="2365" y="2577"/>
              <a:ext cx="506" cy="173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Arial" charset="0"/>
                <a:buNone/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ITC Avant Garde Gothic Demi" pitchFamily="34" charset="0"/>
                </a:rPr>
                <a:t>Филиал</a:t>
              </a:r>
            </a:p>
          </p:txBody>
        </p:sp>
        <p:pic>
          <p:nvPicPr>
            <p:cNvPr id="8223" name="Рисунок 56" descr="Здание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2508" y="2337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4" name="Group 70"/>
            <p:cNvGrpSpPr>
              <a:grpSpLocks/>
            </p:cNvGrpSpPr>
            <p:nvPr/>
          </p:nvGrpSpPr>
          <p:grpSpPr bwMode="auto">
            <a:xfrm>
              <a:off x="3615" y="1352"/>
              <a:ext cx="2145" cy="2362"/>
              <a:chOff x="3615" y="1312"/>
              <a:chExt cx="2145" cy="2362"/>
            </a:xfrm>
          </p:grpSpPr>
          <p:cxnSp>
            <p:nvCxnSpPr>
              <p:cNvPr id="8226" name="Прямая соединительная линия 46"/>
              <p:cNvCxnSpPr>
                <a:cxnSpLocks noChangeShapeType="1"/>
              </p:cNvCxnSpPr>
              <p:nvPr/>
            </p:nvCxnSpPr>
            <p:spPr bwMode="auto">
              <a:xfrm rot="5400000">
                <a:off x="4506" y="1983"/>
                <a:ext cx="115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7" name="Прямая соединительная линия 47"/>
              <p:cNvCxnSpPr>
                <a:cxnSpLocks noChangeShapeType="1"/>
              </p:cNvCxnSpPr>
              <p:nvPr/>
            </p:nvCxnSpPr>
            <p:spPr bwMode="auto">
              <a:xfrm rot="5400000">
                <a:off x="4031" y="2177"/>
                <a:ext cx="282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8" name="Прямая соединительная линия 49"/>
              <p:cNvCxnSpPr>
                <a:cxnSpLocks noChangeShapeType="1"/>
              </p:cNvCxnSpPr>
              <p:nvPr/>
            </p:nvCxnSpPr>
            <p:spPr bwMode="auto">
              <a:xfrm rot="5400000">
                <a:off x="4996" y="2169"/>
                <a:ext cx="282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9" name="Прямая соединительная линия 50"/>
              <p:cNvCxnSpPr>
                <a:cxnSpLocks noChangeShapeType="1"/>
              </p:cNvCxnSpPr>
              <p:nvPr/>
            </p:nvCxnSpPr>
            <p:spPr bwMode="auto">
              <a:xfrm>
                <a:off x="4166" y="2030"/>
                <a:ext cx="970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" name="TextBox 53"/>
              <p:cNvSpPr txBox="1"/>
              <p:nvPr/>
            </p:nvSpPr>
            <p:spPr>
              <a:xfrm>
                <a:off x="3615" y="2497"/>
                <a:ext cx="1037" cy="28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buClr>
                    <a:srgbClr val="FF9900"/>
                  </a:buClr>
                  <a:buFont typeface="Arial" charset="0"/>
                  <a:buNone/>
                  <a:defRPr/>
                </a:pPr>
                <a:r>
                  <a:rPr lang="ru-RU" sz="1200" smtClean="0">
                    <a:solidFill>
                      <a:srgbClr val="000000"/>
                    </a:solidFill>
                    <a:latin typeface="ITC Avant Garde Gothic Demi" pitchFamily="34" charset="0"/>
                  </a:rPr>
                  <a:t>Производственное отделение</a:t>
                </a:r>
              </a:p>
            </p:txBody>
          </p:sp>
          <p:pic>
            <p:nvPicPr>
              <p:cNvPr id="8231" name="Рисунок 56" descr="Здание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64"/>
              <a:stretch>
                <a:fillRect/>
              </a:stretch>
            </p:blipFill>
            <p:spPr bwMode="auto">
              <a:xfrm>
                <a:off x="4020" y="2257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2" name="Рисунок 59" descr="Здание3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" y="1312"/>
                <a:ext cx="2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3" name="TextBox 60"/>
              <p:cNvSpPr txBox="1">
                <a:spLocks noChangeArrowheads="1"/>
              </p:cNvSpPr>
              <p:nvPr/>
            </p:nvSpPr>
            <p:spPr bwMode="auto">
              <a:xfrm>
                <a:off x="4060" y="1614"/>
                <a:ext cx="9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200">
                    <a:latin typeface="ITC Avant Garde Gothic Demi" pitchFamily="34" charset="0"/>
                  </a:rPr>
                  <a:t>Исполнительный аппарат</a:t>
                </a:r>
              </a:p>
            </p:txBody>
          </p:sp>
          <p:cxnSp>
            <p:nvCxnSpPr>
              <p:cNvPr id="8234" name="Прямая соединительная линия 57"/>
              <p:cNvCxnSpPr>
                <a:cxnSpLocks noChangeShapeType="1"/>
              </p:cNvCxnSpPr>
              <p:nvPr/>
            </p:nvCxnSpPr>
            <p:spPr bwMode="auto">
              <a:xfrm>
                <a:off x="4539" y="2968"/>
                <a:ext cx="952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5" name="Прямая соединительная линия 58"/>
              <p:cNvCxnSpPr>
                <a:cxnSpLocks noChangeShapeType="1"/>
              </p:cNvCxnSpPr>
              <p:nvPr/>
            </p:nvCxnSpPr>
            <p:spPr bwMode="auto">
              <a:xfrm rot="5400000">
                <a:off x="4937" y="2872"/>
                <a:ext cx="173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36" name="TextBox 43"/>
              <p:cNvSpPr txBox="1">
                <a:spLocks noChangeArrowheads="1"/>
              </p:cNvSpPr>
              <p:nvPr/>
            </p:nvSpPr>
            <p:spPr bwMode="auto">
              <a:xfrm>
                <a:off x="4367" y="3501"/>
                <a:ext cx="33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200">
                    <a:latin typeface="ITC Avant Garde Gothic Demi" pitchFamily="34" charset="0"/>
                  </a:rPr>
                  <a:t>РЭС</a:t>
                </a:r>
              </a:p>
            </p:txBody>
          </p:sp>
          <p:cxnSp>
            <p:nvCxnSpPr>
              <p:cNvPr id="8237" name="Прямая соединительная линия 61"/>
              <p:cNvCxnSpPr>
                <a:cxnSpLocks noChangeShapeType="1"/>
              </p:cNvCxnSpPr>
              <p:nvPr/>
            </p:nvCxnSpPr>
            <p:spPr bwMode="auto">
              <a:xfrm rot="5400000">
                <a:off x="4449" y="3055"/>
                <a:ext cx="173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8" name="Прямая соединительная линия 61"/>
              <p:cNvCxnSpPr>
                <a:cxnSpLocks noChangeShapeType="1"/>
              </p:cNvCxnSpPr>
              <p:nvPr/>
            </p:nvCxnSpPr>
            <p:spPr bwMode="auto">
              <a:xfrm rot="5400000">
                <a:off x="5401" y="3055"/>
                <a:ext cx="173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8239" name="Рисунок 56" descr="Здание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64"/>
              <a:stretch>
                <a:fillRect/>
              </a:stretch>
            </p:blipFill>
            <p:spPr bwMode="auto">
              <a:xfrm>
                <a:off x="4996" y="2257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0" name="TextBox 53"/>
              <p:cNvSpPr txBox="1">
                <a:spLocks noChangeArrowheads="1"/>
              </p:cNvSpPr>
              <p:nvPr/>
            </p:nvSpPr>
            <p:spPr bwMode="auto">
              <a:xfrm>
                <a:off x="4647" y="2481"/>
                <a:ext cx="11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200">
                    <a:solidFill>
                      <a:srgbClr val="000000"/>
                    </a:solidFill>
                    <a:latin typeface="ITC Avant Garde Gothic Demi" pitchFamily="34" charset="0"/>
                  </a:rPr>
                  <a:t>Производственное отделение</a:t>
                </a:r>
              </a:p>
            </p:txBody>
          </p:sp>
          <p:pic>
            <p:nvPicPr>
              <p:cNvPr id="824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3" y="3155"/>
                <a:ext cx="526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2" name="TextBox 43"/>
              <p:cNvSpPr txBox="1">
                <a:spLocks noChangeArrowheads="1"/>
              </p:cNvSpPr>
              <p:nvPr/>
            </p:nvSpPr>
            <p:spPr bwMode="auto">
              <a:xfrm>
                <a:off x="5303" y="3493"/>
                <a:ext cx="33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eaLnBrk="1" hangingPunct="1">
                  <a:buClr>
                    <a:srgbClr val="FF9900"/>
                  </a:buClr>
                  <a:buFont typeface="Arial" charset="0"/>
                  <a:buNone/>
                </a:pPr>
                <a:r>
                  <a:rPr lang="ru-RU" sz="1200">
                    <a:latin typeface="ITC Avant Garde Gothic Demi" pitchFamily="34" charset="0"/>
                  </a:rPr>
                  <a:t>РЭС</a:t>
                </a:r>
              </a:p>
            </p:txBody>
          </p:sp>
          <p:pic>
            <p:nvPicPr>
              <p:cNvPr id="824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7" y="3155"/>
                <a:ext cx="526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99" name="Text Box 139"/>
            <p:cNvSpPr txBox="1">
              <a:spLocks noChangeArrowheads="1"/>
            </p:cNvSpPr>
            <p:nvPr/>
          </p:nvSpPr>
          <p:spPr bwMode="auto">
            <a:xfrm>
              <a:off x="2848" y="1440"/>
              <a:ext cx="792" cy="1903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27000"/>
                  </a:schemeClr>
                </a:gs>
                <a:gs pos="100000">
                  <a:schemeClr val="bg2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i="1" dirty="0" smtClean="0">
                  <a:solidFill>
                    <a:schemeClr val="hlink"/>
                  </a:solidFill>
                </a:rPr>
                <a:t>Руководство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ru-RU" sz="1200" i="1" dirty="0" smtClean="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i="1" dirty="0" smtClean="0">
                  <a:solidFill>
                    <a:schemeClr val="hlink"/>
                  </a:solidFill>
                </a:rPr>
                <a:t>Трейдеры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ru-RU" sz="1200" i="1" dirty="0" smtClean="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i="1" dirty="0" smtClean="0">
                  <a:solidFill>
                    <a:schemeClr val="hlink"/>
                  </a:solidFill>
                </a:rPr>
                <a:t>Аналитики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ru-RU" sz="1200" i="1" dirty="0" smtClean="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i="1" dirty="0" smtClean="0">
                  <a:solidFill>
                    <a:schemeClr val="hlink"/>
                  </a:solidFill>
                </a:rPr>
                <a:t>Диспетчеры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ru-RU" sz="1200" i="1" dirty="0" smtClean="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i="1" dirty="0" smtClean="0">
                  <a:solidFill>
                    <a:schemeClr val="hlink"/>
                  </a:solidFill>
                </a:rPr>
                <a:t>Технологи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ru-RU" sz="1200" i="1" dirty="0" smtClean="0">
                <a:solidFill>
                  <a:schemeClr val="hlink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i="1" dirty="0" smtClean="0">
                  <a:solidFill>
                    <a:schemeClr val="hlink"/>
                  </a:solidFill>
                </a:rPr>
                <a:t>Инженеры</a:t>
              </a:r>
            </a:p>
          </p:txBody>
        </p:sp>
      </p:grp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</a:rPr>
              <a:t>Для всех типов предприятий и рабочих мест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7389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Основные особенности </a:t>
            </a:r>
            <a:r>
              <a:rPr lang="ru-RU" sz="2400" dirty="0" smtClean="0">
                <a:latin typeface="Arial" charset="0"/>
              </a:rPr>
              <a:t>ПС </a:t>
            </a:r>
            <a:r>
              <a:rPr lang="ru-RU" sz="2400" dirty="0">
                <a:latin typeface="Arial" charset="0"/>
              </a:rPr>
              <a:t>«Планы ремонтов»</a:t>
            </a:r>
          </a:p>
        </p:txBody>
      </p:sp>
      <p:sp>
        <p:nvSpPr>
          <p:cNvPr id="8199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0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1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2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3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4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5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609726"/>
            <a:ext cx="7239000" cy="4932742"/>
          </a:xfrm>
        </p:spPr>
        <p:txBody>
          <a:bodyPr/>
          <a:lstStyle/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Единая база оборудования и нормативно-справочной информации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Интеграция плановых и диспетчерских заявок </a:t>
            </a:r>
            <a:endParaRPr lang="en-US" sz="1800" b="0" dirty="0" smtClean="0">
              <a:latin typeface="Arial" charset="0"/>
            </a:endParaRPr>
          </a:p>
          <a:p>
            <a:pPr lvl="1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600" b="0" dirty="0" smtClean="0">
                <a:latin typeface="Arial" charset="0"/>
              </a:rPr>
              <a:t>создание диспетчерских </a:t>
            </a:r>
            <a:r>
              <a:rPr lang="ru-RU" sz="1600" b="0" dirty="0">
                <a:latin typeface="Arial" charset="0"/>
              </a:rPr>
              <a:t>заявок на базе утверждённого месячного </a:t>
            </a:r>
            <a:r>
              <a:rPr lang="ru-RU" sz="1600" b="0" dirty="0" smtClean="0">
                <a:latin typeface="Arial" charset="0"/>
              </a:rPr>
              <a:t>графика</a:t>
            </a:r>
            <a:endParaRPr lang="en-US" sz="1600" b="0" dirty="0" smtClean="0">
              <a:latin typeface="Arial" charset="0"/>
            </a:endParaRPr>
          </a:p>
          <a:p>
            <a:pPr lvl="1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600" b="0" dirty="0" smtClean="0">
                <a:latin typeface="Arial" charset="0"/>
              </a:rPr>
              <a:t>сопоставление плановых и диспетчерских заявок</a:t>
            </a:r>
            <a:endParaRPr lang="en-US" sz="1600" b="0" dirty="0" smtClean="0">
              <a:latin typeface="Arial" charset="0"/>
            </a:endParaRPr>
          </a:p>
          <a:p>
            <a:pPr lvl="1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600" b="0" dirty="0" smtClean="0">
                <a:latin typeface="Arial" charset="0"/>
              </a:rPr>
              <a:t>автоматическое сравнение сроков ремонтов с утвержденными сроками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dirty="0" smtClean="0">
                <a:latin typeface="Arial" charset="0"/>
              </a:rPr>
              <a:t>Отчетность по сопоставлению запланированных и фактически выполненных ремонтов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ru-RU" sz="2000" b="0" dirty="0">
                <a:solidFill>
                  <a:schemeClr val="bg1"/>
                </a:solidFill>
              </a:rPr>
              <a:t>Интеграция с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ПС «Оперативные Заявки»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7389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Основные особенности </a:t>
            </a:r>
            <a:r>
              <a:rPr lang="ru-RU" sz="2400" dirty="0" smtClean="0">
                <a:latin typeface="Arial" charset="0"/>
              </a:rPr>
              <a:t>ПС </a:t>
            </a:r>
            <a:r>
              <a:rPr lang="ru-RU" sz="2400" dirty="0">
                <a:latin typeface="Arial" charset="0"/>
              </a:rPr>
              <a:t>«Планы ремонтов»</a:t>
            </a:r>
          </a:p>
        </p:txBody>
      </p:sp>
      <p:sp>
        <p:nvSpPr>
          <p:cNvPr id="9223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4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6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7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8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9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«Планы ремонтов» АСУРЭО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 rot="20459268">
            <a:off x="7274292" y="2155466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rgbClr val="FFFFFF"/>
                </a:solidFill>
              </a:rPr>
              <a:t> </a:t>
            </a:r>
            <a:r>
              <a:rPr lang="ru-RU" sz="2000" b="0" dirty="0">
                <a:solidFill>
                  <a:srgbClr val="FFFFFF"/>
                </a:solidFill>
              </a:rPr>
              <a:t>Интеграция с Системами управления активами (</a:t>
            </a:r>
            <a:r>
              <a:rPr lang="en-US" sz="2000" b="0" dirty="0">
                <a:solidFill>
                  <a:srgbClr val="FFFFFF"/>
                </a:solidFill>
              </a:rPr>
              <a:t>SAP, 1C</a:t>
            </a:r>
            <a:r>
              <a:rPr lang="ru-RU" sz="2000" b="0" dirty="0">
                <a:solidFill>
                  <a:srgbClr val="FFFFFF"/>
                </a:solidFill>
              </a:rPr>
              <a:t>…)</a:t>
            </a:r>
            <a:endParaRPr lang="en-US" sz="2000" b="0" dirty="0">
              <a:solidFill>
                <a:srgbClr val="FFFFFF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7389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Основные особенности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ПС 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«Планы ремонтов»</a:t>
            </a:r>
          </a:p>
        </p:txBody>
      </p:sp>
      <p:sp>
        <p:nvSpPr>
          <p:cNvPr id="9223" name="Rectangle 1029"/>
          <p:cNvSpPr>
            <a:spLocks noChangeArrowheads="1"/>
          </p:cNvSpPr>
          <p:nvPr/>
        </p:nvSpPr>
        <p:spPr bwMode="auto">
          <a:xfrm>
            <a:off x="-1588" y="252095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>
                <a:solidFill>
                  <a:srgbClr val="FFFFFF"/>
                </a:solidFill>
              </a:rPr>
              <a:t>Основные особенности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224" name="Rectangle 1031"/>
          <p:cNvSpPr>
            <a:spLocks noChangeArrowheads="1"/>
          </p:cNvSpPr>
          <p:nvPr/>
        </p:nvSpPr>
        <p:spPr bwMode="auto">
          <a:xfrm>
            <a:off x="-1588" y="21955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rgbClr val="FFFFFF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5" name="Rectangle 1031"/>
          <p:cNvSpPr>
            <a:spLocks noChangeArrowheads="1"/>
          </p:cNvSpPr>
          <p:nvPr/>
        </p:nvSpPr>
        <p:spPr bwMode="auto">
          <a:xfrm>
            <a:off x="0" y="300513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rgbClr val="FFFFFF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6" name="Rectangle 1031"/>
          <p:cNvSpPr>
            <a:spLocks noChangeArrowheads="1"/>
          </p:cNvSpPr>
          <p:nvPr/>
        </p:nvSpPr>
        <p:spPr bwMode="auto">
          <a:xfrm>
            <a:off x="0" y="333216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rgbClr val="FFFFFF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7" name="Rectangle 1031"/>
          <p:cNvSpPr>
            <a:spLocks noChangeArrowheads="1"/>
          </p:cNvSpPr>
          <p:nvPr/>
        </p:nvSpPr>
        <p:spPr bwMode="auto">
          <a:xfrm>
            <a:off x="0" y="3659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rgbClr val="FFFFFF"/>
                </a:solidFill>
                <a:latin typeface="Arial" charset="0"/>
              </a:rPr>
              <a:t>Функции</a:t>
            </a:r>
            <a:endParaRPr lang="en-US" sz="1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8" name="Rectangle 1031"/>
          <p:cNvSpPr>
            <a:spLocks noChangeArrowheads="1"/>
          </p:cNvSpPr>
          <p:nvPr/>
        </p:nvSpPr>
        <p:spPr bwMode="auto">
          <a:xfrm>
            <a:off x="0" y="3986213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rgbClr val="FFFFFF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9" name="Rectangle 1033"/>
          <p:cNvSpPr>
            <a:spLocks noChangeArrowheads="1"/>
          </p:cNvSpPr>
          <p:nvPr/>
        </p:nvSpPr>
        <p:spPr bwMode="auto">
          <a:xfrm>
            <a:off x="-1588" y="16700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rgbClr val="FFFFFF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«Планы ремонтов» АСУРЭО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07076" y="2326341"/>
            <a:ext cx="7239000" cy="449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Arial" charset="0"/>
              <a:defRPr sz="2000" b="1">
                <a:solidFill>
                  <a:schemeClr val="tx1"/>
                </a:solidFill>
                <a:latin typeface="Siemens Sans"/>
                <a:ea typeface="+mn-ea"/>
                <a:cs typeface="+mn-cs"/>
              </a:defRPr>
            </a:lvl1pPr>
            <a:lvl2pPr marL="381000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b="1">
                <a:solidFill>
                  <a:schemeClr val="tx1"/>
                </a:solidFill>
                <a:latin typeface="Siemens Sans"/>
              </a:defRPr>
            </a:lvl2pPr>
            <a:lvl3pPr marL="569913" indent="-1873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3pPr>
            <a:lvl4pPr marL="757238" indent="-1762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4pPr>
            <a:lvl5pPr marL="9509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5pPr>
            <a:lvl6pPr marL="14081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6pPr>
            <a:lvl7pPr marL="18653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7pPr>
            <a:lvl8pPr marL="23225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8pPr>
            <a:lvl9pPr marL="27797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Получение в АСУРЭО графика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ремонтов из системы ТОРО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Автоматизированная привязка вывода в ремонт связанных единиц оборудования, которые должны ремонтироваться одновременно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Автоматический контроль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несовместимости ремонтов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Создание произвольных зависимостей ремонтов для автоматического контроля последовательности проведения ремонтов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Согласование планируемых ремонтов со смежными предприятиями</a:t>
            </a:r>
            <a:r>
              <a:rPr lang="en-US" sz="1800" b="0" kern="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генерирующие и сетевые компании)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Утверждение </a:t>
            </a: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графиков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в СО ЕЭС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Передача </a:t>
            </a: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утвержденного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графика из АСУРЭО в систему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ТОРО для </a:t>
            </a: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дальнейшего планирования ресурсов на выполнение ремонтов (финансов, материалов, людей и т.д.)</a:t>
            </a:r>
            <a:endParaRPr lang="ru-RU" sz="1800" b="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31974" y="1424574"/>
            <a:ext cx="7312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0" dirty="0" smtClean="0">
                <a:latin typeface="Arial" charset="0"/>
              </a:rPr>
              <a:t>Возможности АСУРЭО по интеграции годовых и месячных графиков ремонтов</a:t>
            </a:r>
          </a:p>
        </p:txBody>
      </p:sp>
    </p:spTree>
    <p:extLst>
      <p:ext uri="{BB962C8B-B14F-4D97-AF65-F5344CB8AC3E}">
        <p14:creationId xmlns:p14="http://schemas.microsoft.com/office/powerpoint/2010/main" val="18729471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 Vorlage mit navigation_2000">
  <a:themeElements>
    <a:clrScheme name="AD Vorlage mit navigation_2000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F9900"/>
      </a:accent1>
      <a:accent2>
        <a:srgbClr val="66FF33"/>
      </a:accent2>
      <a:accent3>
        <a:srgbClr val="FFFFFF"/>
      </a:accent3>
      <a:accent4>
        <a:srgbClr val="000000"/>
      </a:accent4>
      <a:accent5>
        <a:srgbClr val="FFCAAA"/>
      </a:accent5>
      <a:accent6>
        <a:srgbClr val="5CE72D"/>
      </a:accent6>
      <a:hlink>
        <a:srgbClr val="003399"/>
      </a:hlink>
      <a:folHlink>
        <a:srgbClr val="666666"/>
      </a:folHlink>
    </a:clrScheme>
    <a:fontScheme name="AD Vorlage mit navigation_2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72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emens 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72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emens Sans" pitchFamily="2" charset="0"/>
          </a:defRPr>
        </a:defPPr>
      </a:lstStyle>
    </a:lnDef>
  </a:objectDefaults>
  <a:extraClrSchemeLst>
    <a:extraClrScheme>
      <a:clrScheme name="AD Vorlage mit navigation_2000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00"/>
        </a:accent1>
        <a:accent2>
          <a:srgbClr val="66FF33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5CE72D"/>
        </a:accent6>
        <a:hlink>
          <a:srgbClr val="003399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1470060675</TotalTime>
  <Words>1657</Words>
  <Application>Microsoft Office PowerPoint</Application>
  <PresentationFormat>Экран (4:3)</PresentationFormat>
  <Paragraphs>481</Paragraphs>
  <Slides>28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Wingdings</vt:lpstr>
      <vt:lpstr>Arial</vt:lpstr>
      <vt:lpstr>Coronet</vt:lpstr>
      <vt:lpstr>Siemens Sans</vt:lpstr>
      <vt:lpstr>Webdings</vt:lpstr>
      <vt:lpstr>ITC Avant Garde Gothic Demi</vt:lpstr>
      <vt:lpstr>AD Vorlage mit navigation_2000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Publicis Kommunikationsagentur GmbH, GWA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PowerPoint-Prдsentation</dc:title>
  <dc:creator>Sven Massanneck</dc:creator>
  <cp:lastModifiedBy>Сахаров Дмитрий Анатольевич</cp:lastModifiedBy>
  <cp:revision>452</cp:revision>
  <cp:lastPrinted>2002-01-21T14:47:09Z</cp:lastPrinted>
  <dcterms:created xsi:type="dcterms:W3CDTF">2001-10-12T10:57:36Z</dcterms:created>
  <dcterms:modified xsi:type="dcterms:W3CDTF">2016-01-13T11:02:55Z</dcterms:modified>
</cp:coreProperties>
</file>