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2" r:id="rId1"/>
  </p:sldMasterIdLst>
  <p:notesMasterIdLst>
    <p:notesMasterId r:id="rId33"/>
  </p:notesMasterIdLst>
  <p:handoutMasterIdLst>
    <p:handoutMasterId r:id="rId34"/>
  </p:handoutMasterIdLst>
  <p:sldIdLst>
    <p:sldId id="271" r:id="rId2"/>
    <p:sldId id="273" r:id="rId3"/>
    <p:sldId id="275" r:id="rId4"/>
    <p:sldId id="285" r:id="rId5"/>
    <p:sldId id="276" r:id="rId6"/>
    <p:sldId id="306" r:id="rId7"/>
    <p:sldId id="277" r:id="rId8"/>
    <p:sldId id="278" r:id="rId9"/>
    <p:sldId id="279" r:id="rId10"/>
    <p:sldId id="272" r:id="rId11"/>
    <p:sldId id="280" r:id="rId12"/>
    <p:sldId id="281" r:id="rId13"/>
    <p:sldId id="284" r:id="rId14"/>
    <p:sldId id="282" r:id="rId15"/>
    <p:sldId id="283" r:id="rId16"/>
    <p:sldId id="307" r:id="rId17"/>
    <p:sldId id="308" r:id="rId18"/>
    <p:sldId id="286" r:id="rId19"/>
    <p:sldId id="287" r:id="rId20"/>
    <p:sldId id="288" r:id="rId21"/>
    <p:sldId id="295" r:id="rId22"/>
    <p:sldId id="304" r:id="rId23"/>
    <p:sldId id="289" r:id="rId24"/>
    <p:sldId id="290" r:id="rId25"/>
    <p:sldId id="291" r:id="rId26"/>
    <p:sldId id="292" r:id="rId27"/>
    <p:sldId id="294" r:id="rId28"/>
    <p:sldId id="293" r:id="rId29"/>
    <p:sldId id="258" r:id="rId30"/>
    <p:sldId id="305" r:id="rId31"/>
    <p:sldId id="270" r:id="rId32"/>
  </p:sldIdLst>
  <p:sldSz cx="9144000" cy="6858000" type="screen4x3"/>
  <p:notesSz cx="7099300" cy="10234613"/>
  <p:embeddedFontLst>
    <p:embeddedFont>
      <p:font typeface="Coronet" panose="020B0604020202020204" charset="0"/>
      <p:italic r:id="rId35"/>
    </p:embeddedFont>
    <p:embeddedFont>
      <p:font typeface="Siemens Sans" panose="020B0604020202020204" charset="0"/>
      <p:regular r:id="rId36"/>
      <p:bold r:id="rId37"/>
      <p:italic r:id="rId38"/>
      <p:boldItalic r:id="rId39"/>
    </p:embeddedFont>
    <p:embeddedFont>
      <p:font typeface="Webdings" panose="05030102010509060703" pitchFamily="18" charset="2"/>
      <p:regular r:id="rId40"/>
    </p:embeddedFont>
    <p:embeddedFont>
      <p:font typeface="ITC Avant Garde Gothic Demi" panose="020B0604020202020204" charset="0"/>
      <p:bold r:id="rId41"/>
      <p:boldItalic r:id="rId42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Siemens San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Siemens Sans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Siemens Sans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Siemens Sans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Siemens Sans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Siemens Sans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Siemens Sans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Siemens Sans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Siemens San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orient="horz" pos="2448">
          <p15:clr>
            <a:srgbClr val="A4A3A4"/>
          </p15:clr>
        </p15:guide>
        <p15:guide id="3" orient="horz" pos="4181">
          <p15:clr>
            <a:srgbClr val="A4A3A4"/>
          </p15:clr>
        </p15:guide>
        <p15:guide id="4" orient="horz" pos="727">
          <p15:clr>
            <a:srgbClr val="A4A3A4"/>
          </p15:clr>
        </p15:guide>
        <p15:guide id="5" orient="horz" pos="600">
          <p15:clr>
            <a:srgbClr val="A4A3A4"/>
          </p15:clr>
        </p15:guide>
        <p15:guide id="6" orient="horz" pos="1008">
          <p15:clr>
            <a:srgbClr val="A4A3A4"/>
          </p15:clr>
        </p15:guide>
        <p15:guide id="7" orient="horz" pos="4039">
          <p15:clr>
            <a:srgbClr val="A4A3A4"/>
          </p15:clr>
        </p15:guide>
        <p15:guide id="8" orient="horz" pos="129">
          <p15:clr>
            <a:srgbClr val="A4A3A4"/>
          </p15:clr>
        </p15:guide>
        <p15:guide id="9" pos="1200">
          <p15:clr>
            <a:srgbClr val="A4A3A4"/>
          </p15:clr>
        </p15:guide>
        <p15:guide id="10" pos="96">
          <p15:clr>
            <a:srgbClr val="A4A3A4"/>
          </p15:clr>
        </p15:guide>
        <p15:guide id="11" pos="3469">
          <p15:clr>
            <a:srgbClr val="A4A3A4"/>
          </p15:clr>
        </p15:guide>
        <p15:guide id="12" pos="1062">
          <p15:clr>
            <a:srgbClr val="A4A3A4"/>
          </p15:clr>
        </p15:guide>
        <p15:guide id="13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orient="horz" pos="325">
          <p15:clr>
            <a:srgbClr val="A4A3A4"/>
          </p15:clr>
        </p15:guide>
        <p15:guide id="3" pos="2236">
          <p15:clr>
            <a:srgbClr val="A4A3A4"/>
          </p15:clr>
        </p15:guide>
        <p15:guide id="4" pos="5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6600"/>
    <a:srgbClr val="CC6633"/>
    <a:srgbClr val="3366CC"/>
    <a:srgbClr val="33CC00"/>
    <a:srgbClr val="993300"/>
    <a:srgbClr val="3399FD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7" autoAdjust="0"/>
    <p:restoredTop sz="94617" autoAdjust="0"/>
  </p:normalViewPr>
  <p:slideViewPr>
    <p:cSldViewPr snapToGrid="0">
      <p:cViewPr varScale="1">
        <p:scale>
          <a:sx n="71" d="100"/>
          <a:sy n="71" d="100"/>
        </p:scale>
        <p:origin x="1500" y="60"/>
      </p:cViewPr>
      <p:guideLst>
        <p:guide orient="horz" pos="3929"/>
        <p:guide orient="horz" pos="2448"/>
        <p:guide orient="horz" pos="4181"/>
        <p:guide orient="horz" pos="727"/>
        <p:guide orient="horz" pos="600"/>
        <p:guide orient="horz" pos="1008"/>
        <p:guide orient="horz" pos="4039"/>
        <p:guide orient="horz" pos="129"/>
        <p:guide pos="1200"/>
        <p:guide pos="96"/>
        <p:guide pos="3469"/>
        <p:guide pos="1062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956" y="-96"/>
      </p:cViewPr>
      <p:guideLst>
        <p:guide orient="horz" pos="3224"/>
        <p:guide orient="horz" pos="325"/>
        <p:guide pos="2236"/>
        <p:guide pos="5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13" tIns="47306" rIns="94613" bIns="4730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b="0"/>
            </a:lvl1pPr>
          </a:lstStyle>
          <a:p>
            <a:fld id="{596034FD-9F71-42ED-83CE-DC945BE1CED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238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515938"/>
            <a:ext cx="2570163" cy="1927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2633663"/>
            <a:ext cx="5294313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7306" rIns="94613" bIns="47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35177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9766300"/>
            <a:ext cx="312896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613" tIns="47306" rIns="94613" bIns="4730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b="0"/>
            </a:lvl1pPr>
          </a:lstStyle>
          <a:p>
            <a:fld id="{EB36AC63-98D5-4A16-A5DC-8DE947B1DCE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24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563" indent="-182563"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Wingdings" pitchFamily="2" charset="2"/>
      <a:buChar char="n"/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1pPr>
    <a:lvl2pPr marL="373063" indent="-188913"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Wingdings" pitchFamily="2" charset="2"/>
      <a:buChar char="n"/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2pPr>
    <a:lvl3pPr marL="574675" indent="-200025"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Wingdings" pitchFamily="2" charset="2"/>
      <a:buChar char="n"/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3pPr>
    <a:lvl4pPr marL="765175" indent="-188913"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Wingdings" pitchFamily="2" charset="2"/>
      <a:buChar char="n"/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4pPr>
    <a:lvl5pPr marL="958850" indent="-192088" algn="l" rtl="0" eaLnBrk="0" fontAlgn="base" hangingPunct="0">
      <a:spcBef>
        <a:spcPct val="30000"/>
      </a:spcBef>
      <a:spcAft>
        <a:spcPct val="0"/>
      </a:spcAft>
      <a:buClr>
        <a:srgbClr val="FF9900"/>
      </a:buClr>
      <a:buSzPct val="80000"/>
      <a:buFont typeface="Wingdings" pitchFamily="2" charset="2"/>
      <a:buChar char="n"/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 txBox="1">
            <a:spLocks noGrp="1" noChangeArrowheads="1"/>
          </p:cNvSpPr>
          <p:nvPr/>
        </p:nvSpPr>
        <p:spPr bwMode="auto">
          <a:xfrm>
            <a:off x="3973513" y="9766300"/>
            <a:ext cx="312896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13" tIns="47306" rIns="94613" bIns="47306" anchor="b"/>
          <a:lstStyle>
            <a:lvl1pPr defTabSz="9461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68350" indent="-295275" defTabSz="9461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82688" indent="-236538" defTabSz="9461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55763" indent="-236538" defTabSz="9461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128838" indent="-236538" defTabSz="9461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86038" indent="-236538" defTabSz="94615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3043238" indent="-236538" defTabSz="94615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500438" indent="-236538" defTabSz="94615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957638" indent="-236538" defTabSz="94615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r">
              <a:buClrTx/>
              <a:buFontTx/>
              <a:buNone/>
            </a:pPr>
            <a:fld id="{FF919E93-8FB4-4E81-BCB0-FB6FFEF1493D}" type="slidenum">
              <a:rPr lang="de-DE" sz="1200" b="0"/>
              <a:pPr algn="r">
                <a:buClrTx/>
                <a:buFontTx/>
                <a:buNone/>
              </a:pPr>
              <a:t>1</a:t>
            </a:fld>
            <a:endParaRPr lang="de-DE" sz="12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42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80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02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86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22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8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56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378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6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973513" y="9766300"/>
            <a:ext cx="312896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13" tIns="47306" rIns="94613" bIns="47306" anchor="b"/>
          <a:lstStyle>
            <a:lvl1pPr defTabSz="9461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68350" indent="-295275" defTabSz="9461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82688" indent="-236538" defTabSz="9461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55763" indent="-236538" defTabSz="9461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128838" indent="-236538" defTabSz="9461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86038" indent="-236538" defTabSz="94615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3043238" indent="-236538" defTabSz="94615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500438" indent="-236538" defTabSz="94615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957638" indent="-236538" defTabSz="94615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r">
              <a:buClrTx/>
              <a:buFontTx/>
              <a:buNone/>
            </a:pPr>
            <a:fld id="{35C61E96-30A5-4E56-AFE8-3C753E782D8F}" type="slidenum">
              <a:rPr lang="de-DE" sz="1200" b="0"/>
              <a:pPr algn="r">
                <a:buClrTx/>
                <a:buFontTx/>
                <a:buNone/>
              </a:pPr>
              <a:t>2</a:t>
            </a:fld>
            <a:endParaRPr lang="de-DE" sz="1200" b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9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5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62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52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48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68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 txBox="1">
            <a:spLocks noGrp="1" noChangeArrowheads="1"/>
          </p:cNvSpPr>
          <p:nvPr/>
        </p:nvSpPr>
        <p:spPr bwMode="auto">
          <a:xfrm>
            <a:off x="3973513" y="9766300"/>
            <a:ext cx="312896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13" tIns="47306" rIns="94613" bIns="47306" anchor="b"/>
          <a:lstStyle>
            <a:lvl1pPr defTabSz="9461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68350" indent="-295275" defTabSz="9461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82688" indent="-236538" defTabSz="9461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55763" indent="-236538" defTabSz="9461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128838" indent="-236538" defTabSz="9461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86038" indent="-236538" defTabSz="94615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3043238" indent="-236538" defTabSz="94615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500438" indent="-236538" defTabSz="94615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957638" indent="-236538" defTabSz="94615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r">
              <a:buClrTx/>
              <a:buFontTx/>
              <a:buNone/>
            </a:pPr>
            <a:fld id="{BE38430F-E8C7-4F90-91DE-96532B4AC447}" type="slidenum">
              <a:rPr lang="de-DE" sz="1200" b="0"/>
              <a:pPr algn="r">
                <a:buClrTx/>
                <a:buFontTx/>
                <a:buNone/>
              </a:pPr>
              <a:t>10</a:t>
            </a:fld>
            <a:endParaRPr lang="de-DE" sz="1200" b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16414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779650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34250" y="206375"/>
            <a:ext cx="1809750" cy="6430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06375"/>
            <a:ext cx="5276850" cy="6430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827953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364215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1880963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05000" y="1609725"/>
            <a:ext cx="35433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00700" y="1609725"/>
            <a:ext cx="35433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54423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23823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17837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001597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4378169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6005712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9725"/>
            <a:ext cx="72390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die Formate des Vorlagentextes zu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1698625" y="0"/>
            <a:ext cx="7450138" cy="9509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9900"/>
              </a:buClr>
              <a:buFont typeface="Wingdings" pitchFamily="2" charset="2"/>
              <a:buNone/>
              <a:defRPr/>
            </a:pPr>
            <a:endParaRPr lang="ru-RU">
              <a:latin typeface="Siemens Sans" pitchFamily="2" charset="0"/>
            </a:endParaRP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1697038" y="0"/>
            <a:ext cx="7451725" cy="2079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Clr>
                <a:srgbClr val="FF9900"/>
              </a:buClr>
              <a:buFont typeface="Wingdings" pitchFamily="2" charset="2"/>
              <a:buNone/>
              <a:defRPr/>
            </a:pPr>
            <a:endParaRPr lang="ru-RU">
              <a:latin typeface="Siemens Sans" pitchFamily="2" charset="0"/>
            </a:endParaRP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0" y="949325"/>
            <a:ext cx="1697038" cy="5908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9900"/>
              </a:buClr>
              <a:buFont typeface="Wingdings" pitchFamily="2" charset="2"/>
              <a:buNone/>
              <a:defRPr/>
            </a:pPr>
            <a:endParaRPr lang="ru-RU">
              <a:latin typeface="Siemens Sans" pitchFamily="2" charset="0"/>
            </a:endParaRPr>
          </a:p>
        </p:txBody>
      </p:sp>
      <p:sp>
        <p:nvSpPr>
          <p:cNvPr id="9114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06375"/>
            <a:ext cx="7239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Klicken Sie, um das Titelformat zu bearbeiten</a:t>
            </a:r>
          </a:p>
        </p:txBody>
      </p:sp>
      <p:sp>
        <p:nvSpPr>
          <p:cNvPr id="166925" name="Rectangle 13"/>
          <p:cNvSpPr>
            <a:spLocks noChangeArrowheads="1"/>
          </p:cNvSpPr>
          <p:nvPr/>
        </p:nvSpPr>
        <p:spPr bwMode="auto">
          <a:xfrm>
            <a:off x="0" y="949325"/>
            <a:ext cx="1698625" cy="6651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FF9900"/>
              </a:buClr>
              <a:buFont typeface="Wingdings" pitchFamily="2" charset="2"/>
              <a:buNone/>
              <a:defRPr/>
            </a:pPr>
            <a:endParaRPr lang="ru-RU">
              <a:latin typeface="Siemens Sans" pitchFamily="2" charset="0"/>
            </a:endParaRPr>
          </a:p>
        </p:txBody>
      </p:sp>
      <p:sp>
        <p:nvSpPr>
          <p:cNvPr id="166926" name="Text Box 14"/>
          <p:cNvSpPr txBox="1">
            <a:spLocks noChangeArrowheads="1"/>
          </p:cNvSpPr>
          <p:nvPr/>
        </p:nvSpPr>
        <p:spPr bwMode="auto">
          <a:xfrm>
            <a:off x="96838" y="1065213"/>
            <a:ext cx="1579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3600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hlink"/>
                </a:solidFill>
                <a:latin typeface="Arial" charset="0"/>
              </a:rPr>
              <a:t>ПК «Ремонты»</a:t>
            </a:r>
            <a:endParaRPr lang="en-US" sz="1300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91145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270625"/>
            <a:ext cx="13287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randomBar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9933"/>
        </a:buClr>
        <a:buFont typeface="Wingdings" pitchFamily="2" charset="2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92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b="1">
          <a:solidFill>
            <a:schemeClr val="tx1"/>
          </a:solidFill>
          <a:latin typeface="+mn-lt"/>
        </a:defRPr>
      </a:lvl2pPr>
      <a:lvl3pPr marL="569913" indent="-18732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3pPr>
      <a:lvl4pPr marL="757238" indent="-176213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4pPr>
      <a:lvl5pPr marL="950913" indent="-192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5pPr>
      <a:lvl6pPr marL="1408113" indent="-192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6pPr>
      <a:lvl7pPr marL="1865313" indent="-192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7pPr>
      <a:lvl8pPr marL="2322513" indent="-192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8pPr>
      <a:lvl9pPr marL="2779713" indent="-192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ureo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hyperlink" Target="http://demo.asureo.ru:567/zv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mrsk-volgi.ru/ru/" TargetMode="External"/><Relationship Id="rId1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hyperlink" Target="http://www.brandbanner.ru/uploads/2010-02/f016f3fbfcfc0ebbdbf059ef94e2fb56.jpg" TargetMode="External"/><Relationship Id="rId12" Type="http://schemas.openxmlformats.org/officeDocument/2006/relationships/image" Target="../media/image9.pn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hyperlink" Target="http://stavropolnews.ru/wp-content/uploads/2010/08/463015.jpeg" TargetMode="External"/><Relationship Id="rId15" Type="http://schemas.openxmlformats.org/officeDocument/2006/relationships/hyperlink" Target="http://www.mrsk-cp.ru/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4.jpeg"/><Relationship Id="rId4" Type="http://schemas.openxmlformats.org/officeDocument/2006/relationships/image" Target="../media/image4.png"/><Relationship Id="rId9" Type="http://schemas.openxmlformats.org/officeDocument/2006/relationships/hyperlink" Target="http://ntcsms.ru/files_cms/103/126/h_bc315024678913b478740c3f0705fcaf" TargetMode="Externa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7" y="1123173"/>
            <a:ext cx="3162300" cy="66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812925" y="2808942"/>
            <a:ext cx="703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0" dirty="0" smtClean="0">
                <a:latin typeface="Arial" charset="0"/>
              </a:rPr>
              <a:t>Подсистема «Оперативные заявки»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003425" y="3558242"/>
            <a:ext cx="6804025" cy="101566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0" dirty="0">
                <a:solidFill>
                  <a:schemeClr val="hlink"/>
                </a:solidFill>
                <a:latin typeface="Arial" charset="0"/>
              </a:rPr>
              <a:t>Автоматизация </a:t>
            </a:r>
            <a:r>
              <a:rPr lang="ru-RU" sz="2400" b="0" dirty="0" smtClean="0">
                <a:solidFill>
                  <a:schemeClr val="hlink"/>
                </a:solidFill>
                <a:latin typeface="Arial" charset="0"/>
              </a:rPr>
              <a:t>формирования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b="0" dirty="0" smtClean="0">
                <a:solidFill>
                  <a:schemeClr val="hlink"/>
                </a:solidFill>
                <a:latin typeface="Arial" charset="0"/>
              </a:rPr>
              <a:t>и согласования диспетчерских заявок</a:t>
            </a:r>
            <a:endParaRPr lang="ru-RU" sz="2400" b="0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>
                <a:solidFill>
                  <a:schemeClr val="bg1"/>
                </a:solidFill>
                <a:latin typeface="Arial" charset="0"/>
              </a:rPr>
              <a:t>Полный спектр услуг по внедрению системы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2773" name="Picture 16" descr="adas200502916_300dpi_1246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2162175"/>
            <a:ext cx="277495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803400" y="2019300"/>
            <a:ext cx="3962400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5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dirty="0"/>
              <a:t> </a:t>
            </a:r>
            <a:r>
              <a:rPr lang="ru-RU" sz="1800" b="0" dirty="0" smtClean="0">
                <a:latin typeface="Arial" charset="0"/>
              </a:rPr>
              <a:t>Обследование и</a:t>
            </a:r>
          </a:p>
          <a:p>
            <a:pPr>
              <a:spcAft>
                <a:spcPct val="50000"/>
              </a:spcAft>
              <a:buClr>
                <a:schemeClr val="accent1"/>
              </a:buClr>
            </a:pPr>
            <a:r>
              <a:rPr lang="ru-RU" sz="1800" b="0" dirty="0" smtClean="0">
                <a:latin typeface="Arial" charset="0"/>
              </a:rPr>
              <a:t>	проектирование</a:t>
            </a:r>
            <a:endParaRPr lang="ru-RU" sz="1800" b="0" dirty="0">
              <a:latin typeface="Arial" charset="0"/>
            </a:endParaRPr>
          </a:p>
          <a:p>
            <a:pPr>
              <a:spcAft>
                <a:spcPct val="5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 dirty="0">
                <a:latin typeface="Arial" charset="0"/>
              </a:rPr>
              <a:t> Поставка программного 	обеспечения</a:t>
            </a:r>
          </a:p>
          <a:p>
            <a:pPr>
              <a:spcAft>
                <a:spcPct val="5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 dirty="0">
                <a:latin typeface="Arial" charset="0"/>
              </a:rPr>
              <a:t> Установка и начальное 	конфигурирование</a:t>
            </a:r>
          </a:p>
          <a:p>
            <a:pPr>
              <a:spcAft>
                <a:spcPct val="5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 dirty="0">
                <a:latin typeface="Arial" charset="0"/>
              </a:rPr>
              <a:t> Создание и настройка 	системы 	горячего резервирования</a:t>
            </a:r>
          </a:p>
          <a:p>
            <a:pPr>
              <a:spcAft>
                <a:spcPct val="5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 dirty="0">
                <a:latin typeface="Arial" charset="0"/>
              </a:rPr>
              <a:t> Обучение пользователей и 	администраторов</a:t>
            </a:r>
          </a:p>
          <a:p>
            <a:pPr>
              <a:spcAft>
                <a:spcPct val="5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 dirty="0">
                <a:latin typeface="Arial" charset="0"/>
              </a:rPr>
              <a:t> Поставка новых версий</a:t>
            </a:r>
          </a:p>
          <a:p>
            <a:pPr>
              <a:spcAft>
                <a:spcPct val="5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1800" b="0" dirty="0">
                <a:latin typeface="Arial" charset="0"/>
              </a:rPr>
              <a:t> Техническая поддержка</a:t>
            </a:r>
          </a:p>
        </p:txBody>
      </p:sp>
      <p:pic>
        <p:nvPicPr>
          <p:cNvPr id="328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2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1975" y="373063"/>
            <a:ext cx="63545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>
                <a:latin typeface="Arial" charset="0"/>
              </a:rPr>
              <a:t>О</a:t>
            </a:r>
            <a:r>
              <a:rPr lang="ru-RU" sz="2400" dirty="0" smtClean="0">
                <a:latin typeface="Arial" charset="0"/>
              </a:rPr>
              <a:t>собенности ПС «Оперативные заявки»</a:t>
            </a:r>
            <a:endParaRPr lang="ru-RU" sz="2400" dirty="0"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>
                <a:solidFill>
                  <a:schemeClr val="bg1"/>
                </a:solidFill>
                <a:latin typeface="Arial" charset="0"/>
              </a:rPr>
              <a:t>Архитектура системы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124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166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1472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>
              <a:buFont typeface="Arial" charset="0"/>
              <a:buNone/>
            </a:pPr>
            <a:r>
              <a:rPr lang="ru-RU" sz="2400" dirty="0" smtClean="0">
                <a:latin typeface="Arial" charset="0"/>
              </a:rPr>
              <a:t>АСУРЭО</a:t>
            </a:r>
            <a:endParaRPr lang="ru-RU" sz="2400" dirty="0">
              <a:latin typeface="Arial" charset="0"/>
            </a:endParaRPr>
          </a:p>
        </p:txBody>
      </p:sp>
      <p:sp>
        <p:nvSpPr>
          <p:cNvPr id="52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54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7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9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2057400" y="1624013"/>
            <a:ext cx="6578601" cy="5118101"/>
            <a:chOff x="2057400" y="1624013"/>
            <a:chExt cx="6578601" cy="5118101"/>
          </a:xfrm>
        </p:grpSpPr>
        <p:sp>
          <p:nvSpPr>
            <p:cNvPr id="63" name="AutoShape 66"/>
            <p:cNvSpPr>
              <a:spLocks noChangeArrowheads="1"/>
            </p:cNvSpPr>
            <p:nvPr/>
          </p:nvSpPr>
          <p:spPr bwMode="auto">
            <a:xfrm>
              <a:off x="2147888" y="5705476"/>
              <a:ext cx="6432550" cy="1036638"/>
            </a:xfrm>
            <a:prstGeom prst="can">
              <a:avLst>
                <a:gd name="adj" fmla="val 25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AutoShape 69"/>
            <p:cNvSpPr>
              <a:spLocks noChangeArrowheads="1"/>
            </p:cNvSpPr>
            <p:nvPr/>
          </p:nvSpPr>
          <p:spPr bwMode="auto">
            <a:xfrm>
              <a:off x="4297363" y="4708526"/>
              <a:ext cx="2138363" cy="1036638"/>
            </a:xfrm>
            <a:prstGeom prst="can">
              <a:avLst>
                <a:gd name="adj" fmla="val 25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Text Box 59"/>
            <p:cNvSpPr txBox="1">
              <a:spLocks noChangeArrowheads="1"/>
            </p:cNvSpPr>
            <p:nvPr/>
          </p:nvSpPr>
          <p:spPr bwMode="auto">
            <a:xfrm>
              <a:off x="2230438" y="5930901"/>
              <a:ext cx="6213475" cy="45720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400">
                  <a:solidFill>
                    <a:schemeClr val="hlink"/>
                  </a:solidFill>
                  <a:latin typeface="Arial" charset="0"/>
                </a:rPr>
                <a:t>База данных оборудования</a:t>
              </a:r>
            </a:p>
          </p:txBody>
        </p:sp>
        <p:sp>
          <p:nvSpPr>
            <p:cNvPr id="66" name="Text Box 60"/>
            <p:cNvSpPr txBox="1">
              <a:spLocks noChangeArrowheads="1"/>
            </p:cNvSpPr>
            <p:nvPr/>
          </p:nvSpPr>
          <p:spPr bwMode="auto">
            <a:xfrm>
              <a:off x="2308225" y="6337301"/>
              <a:ext cx="6056313" cy="33655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600">
                  <a:solidFill>
                    <a:schemeClr val="hlink"/>
                  </a:solidFill>
                  <a:latin typeface="Arial" charset="0"/>
                </a:rPr>
                <a:t>База данных нормативно-справочной информации</a:t>
              </a:r>
            </a:p>
          </p:txBody>
        </p:sp>
        <p:sp>
          <p:nvSpPr>
            <p:cNvPr id="67" name="AutoShape 62"/>
            <p:cNvSpPr>
              <a:spLocks noChangeArrowheads="1"/>
            </p:cNvSpPr>
            <p:nvPr/>
          </p:nvSpPr>
          <p:spPr bwMode="auto">
            <a:xfrm>
              <a:off x="2146300" y="4705351"/>
              <a:ext cx="2138363" cy="1036638"/>
            </a:xfrm>
            <a:prstGeom prst="can">
              <a:avLst>
                <a:gd name="adj" fmla="val 25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Text Box 63"/>
            <p:cNvSpPr txBox="1">
              <a:spLocks noChangeArrowheads="1"/>
            </p:cNvSpPr>
            <p:nvPr/>
          </p:nvSpPr>
          <p:spPr bwMode="auto">
            <a:xfrm>
              <a:off x="2173288" y="5084763"/>
              <a:ext cx="2066925" cy="39687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>
                  <a:solidFill>
                    <a:schemeClr val="hlink"/>
                  </a:solidFill>
                  <a:latin typeface="Arial" charset="0"/>
                </a:rPr>
                <a:t>БД заявок</a:t>
              </a:r>
            </a:p>
          </p:txBody>
        </p:sp>
        <p:sp>
          <p:nvSpPr>
            <p:cNvPr id="69" name="Text Box 65"/>
            <p:cNvSpPr txBox="1">
              <a:spLocks noChangeArrowheads="1"/>
            </p:cNvSpPr>
            <p:nvPr/>
          </p:nvSpPr>
          <p:spPr bwMode="auto">
            <a:xfrm>
              <a:off x="4344988" y="4960938"/>
              <a:ext cx="2066925" cy="70167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>
                  <a:solidFill>
                    <a:schemeClr val="hlink"/>
                  </a:solidFill>
                  <a:latin typeface="Arial" charset="0"/>
                </a:rPr>
                <a:t>БД планов ремонтов</a:t>
              </a:r>
            </a:p>
          </p:txBody>
        </p:sp>
        <p:sp>
          <p:nvSpPr>
            <p:cNvPr id="70" name="AutoShape 74"/>
            <p:cNvSpPr>
              <a:spLocks noChangeArrowheads="1"/>
            </p:cNvSpPr>
            <p:nvPr/>
          </p:nvSpPr>
          <p:spPr bwMode="auto">
            <a:xfrm>
              <a:off x="2151063" y="3409951"/>
              <a:ext cx="6481763" cy="1035050"/>
            </a:xfrm>
            <a:prstGeom prst="cube">
              <a:avLst>
                <a:gd name="adj" fmla="val 4389"/>
              </a:avLst>
            </a:prstGeom>
            <a:gradFill rotWithShape="1">
              <a:gsLst>
                <a:gs pos="0">
                  <a:srgbClr val="3399FD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Text Box 73"/>
            <p:cNvSpPr txBox="1">
              <a:spLocks noChangeArrowheads="1"/>
            </p:cNvSpPr>
            <p:nvPr/>
          </p:nvSpPr>
          <p:spPr bwMode="auto">
            <a:xfrm>
              <a:off x="2978150" y="3698876"/>
              <a:ext cx="4833938" cy="45720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400" dirty="0" smtClean="0">
                  <a:solidFill>
                    <a:schemeClr val="hlink"/>
                  </a:solidFill>
                  <a:latin typeface="Arial" charset="0"/>
                </a:rPr>
                <a:t>Бизнес - логика</a:t>
              </a:r>
              <a:endParaRPr lang="ru-RU" sz="24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72" name="AutoShape 77"/>
            <p:cNvSpPr>
              <a:spLocks noChangeArrowheads="1"/>
            </p:cNvSpPr>
            <p:nvPr/>
          </p:nvSpPr>
          <p:spPr bwMode="auto">
            <a:xfrm>
              <a:off x="2151063" y="2238376"/>
              <a:ext cx="1658938" cy="808038"/>
            </a:xfrm>
            <a:prstGeom prst="cube">
              <a:avLst>
                <a:gd name="adj" fmla="val 6958"/>
              </a:avLst>
            </a:prstGeom>
            <a:solidFill>
              <a:srgbClr val="3399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3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988" y="1636713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4" name="Text Box 80"/>
            <p:cNvSpPr txBox="1">
              <a:spLocks noChangeArrowheads="1"/>
            </p:cNvSpPr>
            <p:nvPr/>
          </p:nvSpPr>
          <p:spPr bwMode="auto">
            <a:xfrm>
              <a:off x="2057400" y="2328863"/>
              <a:ext cx="1668463" cy="738188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400" b="0" dirty="0">
                  <a:solidFill>
                    <a:schemeClr val="bg1"/>
                  </a:solidFill>
                  <a:latin typeface="Arial" charset="0"/>
                </a:rPr>
                <a:t>Пользователи </a:t>
              </a:r>
              <a:r>
                <a:rPr lang="ru-RU" sz="1400" b="0" dirty="0" smtClean="0">
                  <a:solidFill>
                    <a:schemeClr val="bg1"/>
                  </a:solidFill>
                  <a:latin typeface="Arial" charset="0"/>
                </a:rPr>
                <a:t>ПС «Оперативные Заявки»</a:t>
              </a:r>
              <a:endParaRPr lang="ru-RU" sz="1400" b="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5" name="AutoShape 83"/>
            <p:cNvSpPr>
              <a:spLocks noChangeArrowheads="1"/>
            </p:cNvSpPr>
            <p:nvPr/>
          </p:nvSpPr>
          <p:spPr bwMode="auto">
            <a:xfrm>
              <a:off x="3757613" y="2239963"/>
              <a:ext cx="1658938" cy="808038"/>
            </a:xfrm>
            <a:prstGeom prst="cube">
              <a:avLst>
                <a:gd name="adj" fmla="val 6958"/>
              </a:avLst>
            </a:prstGeom>
            <a:solidFill>
              <a:srgbClr val="3399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6" name="Text Box 85"/>
            <p:cNvSpPr txBox="1">
              <a:spLocks noChangeArrowheads="1"/>
            </p:cNvSpPr>
            <p:nvPr/>
          </p:nvSpPr>
          <p:spPr bwMode="auto">
            <a:xfrm>
              <a:off x="3725863" y="2330451"/>
              <a:ext cx="1644650" cy="738188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400" b="0" dirty="0">
                  <a:solidFill>
                    <a:schemeClr val="bg1"/>
                  </a:solidFill>
                  <a:latin typeface="Arial" charset="0"/>
                </a:rPr>
                <a:t> Пользователи </a:t>
              </a:r>
              <a:r>
                <a:rPr lang="ru-RU" sz="1400" b="0" dirty="0" smtClean="0">
                  <a:solidFill>
                    <a:schemeClr val="bg1"/>
                  </a:solidFill>
                  <a:latin typeface="Arial" charset="0"/>
                </a:rPr>
                <a:t>ПС </a:t>
              </a:r>
              <a:r>
                <a:rPr lang="ru-RU" sz="1400" b="0" dirty="0">
                  <a:solidFill>
                    <a:schemeClr val="bg1"/>
                  </a:solidFill>
                  <a:latin typeface="Arial" charset="0"/>
                </a:rPr>
                <a:t>«Планы ремонтов»</a:t>
              </a:r>
            </a:p>
          </p:txBody>
        </p:sp>
        <p:sp>
          <p:nvSpPr>
            <p:cNvPr id="77" name="AutoShape 86"/>
            <p:cNvSpPr>
              <a:spLocks noChangeArrowheads="1"/>
            </p:cNvSpPr>
            <p:nvPr/>
          </p:nvSpPr>
          <p:spPr bwMode="auto">
            <a:xfrm>
              <a:off x="5364163" y="2238376"/>
              <a:ext cx="1658938" cy="808038"/>
            </a:xfrm>
            <a:prstGeom prst="cube">
              <a:avLst>
                <a:gd name="adj" fmla="val 6958"/>
              </a:avLst>
            </a:prstGeom>
            <a:solidFill>
              <a:srgbClr val="3399F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8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1665288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79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775" y="1677988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80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633538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81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3713" y="1662113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82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588" y="1674813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83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513" y="1624013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84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425" y="1652588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85" name="Picture 38" descr="http://i.i.com.com/cnwk.1d/i/bto/20090107/sidestage_270x352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3300" y="1665288"/>
              <a:ext cx="569913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grpSp>
          <p:nvGrpSpPr>
            <p:cNvPr id="86" name="Group 118"/>
            <p:cNvGrpSpPr>
              <a:grpSpLocks/>
            </p:cNvGrpSpPr>
            <p:nvPr/>
          </p:nvGrpSpPr>
          <p:grpSpPr bwMode="auto">
            <a:xfrm>
              <a:off x="5030788" y="4419601"/>
              <a:ext cx="695325" cy="415925"/>
              <a:chOff x="1695" y="2788"/>
              <a:chExt cx="438" cy="262"/>
            </a:xfrm>
          </p:grpSpPr>
          <p:sp>
            <p:nvSpPr>
              <p:cNvPr id="100" name="AutoShape 119"/>
              <p:cNvSpPr>
                <a:spLocks noChangeArrowheads="1"/>
              </p:cNvSpPr>
              <p:nvPr/>
            </p:nvSpPr>
            <p:spPr bwMode="auto">
              <a:xfrm>
                <a:off x="1735" y="2940"/>
                <a:ext cx="398" cy="110"/>
              </a:xfrm>
              <a:prstGeom prst="curvedUpArrow">
                <a:avLst>
                  <a:gd name="adj1" fmla="val 72364"/>
                  <a:gd name="adj2" fmla="val 144727"/>
                  <a:gd name="adj3" fmla="val 3333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1" name="AutoShape 120"/>
              <p:cNvSpPr>
                <a:spLocks noChangeArrowheads="1"/>
              </p:cNvSpPr>
              <p:nvPr/>
            </p:nvSpPr>
            <p:spPr bwMode="auto">
              <a:xfrm flipH="1" flipV="1">
                <a:off x="1695" y="2788"/>
                <a:ext cx="398" cy="110"/>
              </a:xfrm>
              <a:prstGeom prst="curvedUpArrow">
                <a:avLst>
                  <a:gd name="adj1" fmla="val 72364"/>
                  <a:gd name="adj2" fmla="val 144727"/>
                  <a:gd name="adj3" fmla="val 3333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7" name="AutoShape 124"/>
            <p:cNvSpPr>
              <a:spLocks noChangeArrowheads="1"/>
            </p:cNvSpPr>
            <p:nvPr/>
          </p:nvSpPr>
          <p:spPr bwMode="auto">
            <a:xfrm>
              <a:off x="2817813" y="3052763"/>
              <a:ext cx="296863" cy="381000"/>
            </a:xfrm>
            <a:prstGeom prst="upDownArrow">
              <a:avLst>
                <a:gd name="adj1" fmla="val 50000"/>
                <a:gd name="adj2" fmla="val 2566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AutoShape 125"/>
            <p:cNvSpPr>
              <a:spLocks noChangeArrowheads="1"/>
            </p:cNvSpPr>
            <p:nvPr/>
          </p:nvSpPr>
          <p:spPr bwMode="auto">
            <a:xfrm>
              <a:off x="4430713" y="3048001"/>
              <a:ext cx="296863" cy="381000"/>
            </a:xfrm>
            <a:prstGeom prst="upDownArrow">
              <a:avLst>
                <a:gd name="adj1" fmla="val 50000"/>
                <a:gd name="adj2" fmla="val 2566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9" name="AutoShape 126"/>
            <p:cNvSpPr>
              <a:spLocks noChangeArrowheads="1"/>
            </p:cNvSpPr>
            <p:nvPr/>
          </p:nvSpPr>
          <p:spPr bwMode="auto">
            <a:xfrm>
              <a:off x="5986463" y="3046413"/>
              <a:ext cx="296863" cy="381000"/>
            </a:xfrm>
            <a:prstGeom prst="upDownArrow">
              <a:avLst>
                <a:gd name="adj1" fmla="val 50000"/>
                <a:gd name="adj2" fmla="val 2566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AutoShape 127"/>
            <p:cNvSpPr>
              <a:spLocks noChangeArrowheads="1"/>
            </p:cNvSpPr>
            <p:nvPr/>
          </p:nvSpPr>
          <p:spPr bwMode="auto">
            <a:xfrm>
              <a:off x="7543800" y="3057526"/>
              <a:ext cx="296863" cy="381000"/>
            </a:xfrm>
            <a:prstGeom prst="upDownArrow">
              <a:avLst>
                <a:gd name="adj1" fmla="val 50000"/>
                <a:gd name="adj2" fmla="val 25668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1" name="Группа 90"/>
            <p:cNvGrpSpPr/>
            <p:nvPr/>
          </p:nvGrpSpPr>
          <p:grpSpPr>
            <a:xfrm>
              <a:off x="6935788" y="1624013"/>
              <a:ext cx="1700213" cy="1422401"/>
              <a:chOff x="5475288" y="1776413"/>
              <a:chExt cx="1700213" cy="1422401"/>
            </a:xfrm>
          </p:grpSpPr>
          <p:sp>
            <p:nvSpPr>
              <p:cNvPr id="95" name="AutoShape 86"/>
              <p:cNvSpPr>
                <a:spLocks noChangeArrowheads="1"/>
              </p:cNvSpPr>
              <p:nvPr/>
            </p:nvSpPr>
            <p:spPr bwMode="auto">
              <a:xfrm>
                <a:off x="5516563" y="2390776"/>
                <a:ext cx="1658938" cy="808038"/>
              </a:xfrm>
              <a:prstGeom prst="cube">
                <a:avLst>
                  <a:gd name="adj" fmla="val 6958"/>
                </a:avLst>
              </a:prstGeom>
              <a:solidFill>
                <a:srgbClr val="3399F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" name="Text Box 88"/>
              <p:cNvSpPr txBox="1">
                <a:spLocks noChangeArrowheads="1"/>
              </p:cNvSpPr>
              <p:nvPr/>
            </p:nvSpPr>
            <p:spPr bwMode="auto">
              <a:xfrm>
                <a:off x="5475288" y="2481263"/>
                <a:ext cx="1627188" cy="51752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 eaLnBrk="0" hangingPunct="0"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ru-RU" sz="1400" b="0">
                    <a:solidFill>
                      <a:schemeClr val="bg1"/>
                    </a:solidFill>
                    <a:latin typeface="Arial" charset="0"/>
                  </a:rPr>
                  <a:t>Администраторы системы</a:t>
                </a:r>
              </a:p>
            </p:txBody>
          </p:sp>
          <p:pic>
            <p:nvPicPr>
              <p:cNvPr id="97" name="Picture 38" descr="http://i.i.com.com/cnwk.1d/i/bto/20090107/sidestage_270x352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6913" y="1776413"/>
                <a:ext cx="569913" cy="742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98" name="Picture 38" descr="http://i.i.com.com/cnwk.1d/i/bto/20090107/sidestage_270x352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5825" y="1804988"/>
                <a:ext cx="569913" cy="742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99" name="Picture 38" descr="http://i.i.com.com/cnwk.1d/i/bto/20090107/sidestage_270x352.jp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5700" y="1817688"/>
                <a:ext cx="569913" cy="742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3" name="AutoShape 69"/>
            <p:cNvSpPr>
              <a:spLocks noChangeArrowheads="1"/>
            </p:cNvSpPr>
            <p:nvPr/>
          </p:nvSpPr>
          <p:spPr bwMode="auto">
            <a:xfrm>
              <a:off x="6446839" y="4708526"/>
              <a:ext cx="2138363" cy="1036638"/>
            </a:xfrm>
            <a:prstGeom prst="can">
              <a:avLst>
                <a:gd name="adj" fmla="val 25000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Text Box 65"/>
            <p:cNvSpPr txBox="1">
              <a:spLocks noChangeArrowheads="1"/>
            </p:cNvSpPr>
            <p:nvPr/>
          </p:nvSpPr>
          <p:spPr bwMode="auto">
            <a:xfrm>
              <a:off x="6434137" y="5157802"/>
              <a:ext cx="2146301" cy="40011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dirty="0">
                  <a:solidFill>
                    <a:schemeClr val="hlink"/>
                  </a:solidFill>
                  <a:latin typeface="Arial" charset="0"/>
                </a:rPr>
                <a:t>БД </a:t>
              </a:r>
              <a:r>
                <a:rPr lang="ru-RU" sz="2000" dirty="0" smtClean="0">
                  <a:solidFill>
                    <a:schemeClr val="hlink"/>
                  </a:solidFill>
                  <a:latin typeface="Arial" charset="0"/>
                </a:rPr>
                <a:t>журналов</a:t>
              </a:r>
              <a:endParaRPr lang="ru-RU" sz="2000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102" name="Text Box 13"/>
          <p:cNvSpPr txBox="1">
            <a:spLocks noChangeArrowheads="1"/>
          </p:cNvSpPr>
          <p:nvPr/>
        </p:nvSpPr>
        <p:spPr bwMode="auto">
          <a:xfrm rot="20459268">
            <a:off x="8012754" y="4747698"/>
            <a:ext cx="647700" cy="33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ITC Avant Garde Gothic Demi" pitchFamily="34" charset="0"/>
              </a:rPr>
              <a:t>New</a:t>
            </a:r>
            <a:endParaRPr lang="ru-RU" sz="1600">
              <a:solidFill>
                <a:schemeClr val="bg1"/>
              </a:solidFill>
              <a:latin typeface="ITC Avant Garde Gothic Demi" pitchFamily="34" charset="0"/>
            </a:endParaRPr>
          </a:p>
        </p:txBody>
      </p:sp>
      <p:sp>
        <p:nvSpPr>
          <p:cNvPr id="103" name="Text Box 80"/>
          <p:cNvSpPr txBox="1">
            <a:spLocks noChangeArrowheads="1"/>
          </p:cNvSpPr>
          <p:nvPr/>
        </p:nvSpPr>
        <p:spPr bwMode="auto">
          <a:xfrm>
            <a:off x="5364163" y="2328863"/>
            <a:ext cx="1570831" cy="738664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0" dirty="0">
                <a:solidFill>
                  <a:schemeClr val="bg1"/>
                </a:solidFill>
                <a:latin typeface="Arial" charset="0"/>
              </a:rPr>
              <a:t>Пользователи </a:t>
            </a:r>
            <a:r>
              <a:rPr lang="ru-RU" sz="1400" b="0" dirty="0" smtClean="0">
                <a:solidFill>
                  <a:schemeClr val="bg1"/>
                </a:solidFill>
                <a:latin typeface="Arial" charset="0"/>
              </a:rPr>
              <a:t>«Оперативный журнал»</a:t>
            </a:r>
            <a:endParaRPr lang="ru-RU" sz="14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/>
              <a:t>Обмен между предприятиями с использованием электронной почты или прямого соединения</a:t>
            </a:r>
          </a:p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/>
              <a:t>Последовательная отправка сообщений по нескольким адресам, в случае неудачи</a:t>
            </a:r>
          </a:p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/>
              <a:t>Доставка квитанций о получении заявки</a:t>
            </a:r>
          </a:p>
        </p:txBody>
      </p:sp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Система гарантированной доставки сообщений</a:t>
            </a:r>
            <a:endParaRPr lang="en-US" sz="2000" b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30375" y="3627438"/>
            <a:ext cx="4759325" cy="2862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4075" y="3440113"/>
            <a:ext cx="4391025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7075" y="5157788"/>
            <a:ext cx="3248025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31975" y="373063"/>
            <a:ext cx="1472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 smtClean="0">
                <a:latin typeface="Arial" charset="0"/>
              </a:rPr>
              <a:t>АСУРЭО</a:t>
            </a:r>
            <a:endParaRPr lang="ru-RU" sz="2400" dirty="0">
              <a:latin typeface="Arial" charset="0"/>
            </a:endParaRPr>
          </a:p>
        </p:txBody>
      </p:sp>
      <p:sp>
        <p:nvSpPr>
          <p:cNvPr id="20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3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Char char="&lt;"/>
            </a:pPr>
            <a:r>
              <a:rPr lang="ru-RU"/>
              <a:t>Разграничение прав пользователей</a:t>
            </a:r>
          </a:p>
          <a:p>
            <a:pPr lvl="2">
              <a:buFont typeface="Wingdings" pitchFamily="2" charset="2"/>
              <a:buChar char="§"/>
            </a:pPr>
            <a:r>
              <a:rPr lang="ru-RU" sz="2000" b="0"/>
              <a:t>администраторы комплекса (технологи по заявкам)</a:t>
            </a:r>
          </a:p>
          <a:p>
            <a:pPr lvl="2">
              <a:buFont typeface="Wingdings" pitchFamily="2" charset="2"/>
              <a:buChar char="§"/>
            </a:pPr>
            <a:r>
              <a:rPr lang="ru-RU" sz="2000" b="0"/>
              <a:t>пользователи, создающие заявки (инженеры по заявкам, НСС)</a:t>
            </a:r>
          </a:p>
          <a:p>
            <a:pPr lvl="2">
              <a:buFont typeface="Wingdings" pitchFamily="2" charset="2"/>
              <a:buChar char="§"/>
            </a:pPr>
            <a:r>
              <a:rPr lang="ru-RU" sz="2000" b="0"/>
              <a:t>пользователи, которые рассматривают заявки (начальники служб, ответственные специалисты)</a:t>
            </a:r>
          </a:p>
          <a:p>
            <a:pPr lvl="2">
              <a:buFont typeface="Wingdings" pitchFamily="2" charset="2"/>
              <a:buChar char="§"/>
            </a:pPr>
            <a:r>
              <a:rPr lang="ru-RU" sz="2000" b="0"/>
              <a:t>диспетчеры (НСС)</a:t>
            </a:r>
            <a:endParaRPr lang="ru-RU" b="0"/>
          </a:p>
          <a:p>
            <a:pPr lvl="3">
              <a:buFont typeface="Wingdings" pitchFamily="2" charset="2"/>
              <a:buChar char="§"/>
            </a:pPr>
            <a:endParaRPr lang="ru-RU" b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FF9900"/>
              </a:buClr>
              <a:buFont typeface="Webdings" pitchFamily="18" charset="2"/>
              <a:buChar char="&lt;"/>
            </a:pPr>
            <a:r>
              <a:rPr lang="ru-RU"/>
              <a:t>Установка ограничений по оборудованию на создание и рассмотрение заявок</a:t>
            </a:r>
          </a:p>
          <a:p>
            <a:pPr>
              <a:buFont typeface="Webdings" pitchFamily="18" charset="2"/>
              <a:buChar char="&lt;"/>
            </a:pPr>
            <a:r>
              <a:rPr lang="ru-RU"/>
              <a:t>Ведение журналов событий</a:t>
            </a:r>
            <a:endParaRPr lang="ru-RU" b="0"/>
          </a:p>
          <a:p>
            <a:endParaRPr lang="ru-RU"/>
          </a:p>
        </p:txBody>
      </p:sp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1975" y="373063"/>
            <a:ext cx="14729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 smtClean="0">
                <a:latin typeface="Arial" charset="0"/>
              </a:rPr>
              <a:t>АСУРЭО</a:t>
            </a:r>
            <a:endParaRPr lang="ru-RU" sz="2400" dirty="0">
              <a:latin typeface="Arial" charset="0"/>
            </a:endParaRPr>
          </a:p>
        </p:txBody>
      </p:sp>
      <p:sp>
        <p:nvSpPr>
          <p:cNvPr id="17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0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1975" y="373063"/>
            <a:ext cx="434975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>
                <a:latin typeface="Arial" charset="0"/>
              </a:rPr>
              <a:t>Единая база оборудования</a:t>
            </a:r>
          </a:p>
        </p:txBody>
      </p:sp>
      <p:sp>
        <p:nvSpPr>
          <p:cNvPr id="45080" name="Rectangle 3"/>
          <p:cNvSpPr>
            <a:spLocks noChangeArrowheads="1"/>
          </p:cNvSpPr>
          <p:nvPr/>
        </p:nvSpPr>
        <p:spPr bwMode="auto">
          <a:xfrm>
            <a:off x="1905000" y="1528763"/>
            <a:ext cx="7239000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/>
          <a:p>
            <a:pPr marL="342900" indent="-342900" eaLnBrk="0" hangingPunct="0"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2000" b="0" dirty="0">
                <a:latin typeface="Arial" charset="0"/>
              </a:rPr>
              <a:t>Отображает организационную структуру</a:t>
            </a:r>
          </a:p>
          <a:p>
            <a:pPr marL="342900" indent="-342900" eaLnBrk="0" hangingPunct="0"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2000" b="0" dirty="0">
                <a:latin typeface="Arial" charset="0"/>
              </a:rPr>
              <a:t>Позволяет настраивать взаимодействие между диспетчерскими уровнями управления</a:t>
            </a:r>
          </a:p>
          <a:p>
            <a:pPr marL="342900" indent="-342900" eaLnBrk="0" hangingPunct="0"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2000" b="0" dirty="0">
                <a:latin typeface="Arial" charset="0"/>
              </a:rPr>
              <a:t>Навигация по оборудованию</a:t>
            </a:r>
          </a:p>
          <a:p>
            <a:pPr marL="569913" lvl="2" indent="-187325" eaLnBrk="0" hangingPunct="0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>
                <a:latin typeface="Arial" charset="0"/>
              </a:rPr>
              <a:t>уровни управления</a:t>
            </a:r>
          </a:p>
          <a:p>
            <a:pPr marL="569913" lvl="2" indent="-187325" eaLnBrk="0" hangingPunct="0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>
                <a:latin typeface="Arial" charset="0"/>
              </a:rPr>
              <a:t>территории</a:t>
            </a:r>
          </a:p>
          <a:p>
            <a:pPr marL="569913" lvl="2" indent="-187325" eaLnBrk="0" hangingPunct="0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>
                <a:latin typeface="Arial" charset="0"/>
              </a:rPr>
              <a:t>собственники</a:t>
            </a:r>
          </a:p>
          <a:p>
            <a:pPr marL="569913" lvl="2" indent="-187325" eaLnBrk="0" hangingPunct="0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>
                <a:latin typeface="Arial" charset="0"/>
              </a:rPr>
              <a:t>энергосистемы</a:t>
            </a:r>
          </a:p>
        </p:txBody>
      </p:sp>
      <p:sp>
        <p:nvSpPr>
          <p:cNvPr id="45081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</a:rPr>
              <a:t> </a:t>
            </a:r>
            <a:r>
              <a:rPr lang="ru-RU" sz="2000" b="0">
                <a:solidFill>
                  <a:schemeClr val="bg1"/>
                </a:solidFill>
                <a:latin typeface="Arial" charset="0"/>
              </a:rPr>
              <a:t>Иерархия предприятий и объектов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5084" name="Рисунок 8" descr="14+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27538"/>
            <a:ext cx="723582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3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8" name="Rectangle 9"/>
          <p:cNvSpPr>
            <a:spLocks noChangeArrowheads="1"/>
          </p:cNvSpPr>
          <p:nvPr/>
        </p:nvSpPr>
        <p:spPr bwMode="auto">
          <a:xfrm>
            <a:off x="1905000" y="1609725"/>
            <a:ext cx="72390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/>
          <a:p>
            <a:pPr marL="342900" indent="-342900" eaLnBrk="0" hangingPunct="0">
              <a:buClr>
                <a:srgbClr val="FF9933"/>
              </a:buClr>
              <a:buFont typeface="Wingdings" pitchFamily="2" charset="2"/>
              <a:buChar char="§"/>
            </a:pPr>
            <a:r>
              <a:rPr lang="ru-RU" sz="2000" b="0" dirty="0" smtClean="0">
                <a:latin typeface="Arial" charset="0"/>
              </a:rPr>
              <a:t>различные настройки управления/ведения для графиков и оперативных заявок</a:t>
            </a:r>
          </a:p>
          <a:p>
            <a:pPr marL="342900" indent="-342900" eaLnBrk="0" hangingPunct="0">
              <a:buClr>
                <a:srgbClr val="FF9933"/>
              </a:buClr>
              <a:buFont typeface="Wingdings" pitchFamily="2" charset="2"/>
              <a:buChar char="§"/>
            </a:pPr>
            <a:r>
              <a:rPr lang="ru-RU" sz="2000" b="0" dirty="0" smtClean="0">
                <a:latin typeface="Arial" charset="0"/>
              </a:rPr>
              <a:t>настройка </a:t>
            </a:r>
            <a:r>
              <a:rPr lang="ru-RU" sz="2000" b="0" dirty="0">
                <a:latin typeface="Arial" charset="0"/>
              </a:rPr>
              <a:t>несовместимости оборудования</a:t>
            </a:r>
          </a:p>
          <a:p>
            <a:pPr marL="342900" indent="-342900" eaLnBrk="0" hangingPunct="0">
              <a:buClr>
                <a:srgbClr val="FF9933"/>
              </a:buClr>
              <a:buFont typeface="Wingdings" pitchFamily="2" charset="2"/>
              <a:buChar char="§"/>
            </a:pPr>
            <a:r>
              <a:rPr lang="ru-RU" sz="2000" b="0" dirty="0">
                <a:latin typeface="Arial" charset="0"/>
              </a:rPr>
              <a:t>создание связанных единиц оборудования</a:t>
            </a:r>
          </a:p>
          <a:p>
            <a:pPr marL="342900" indent="-342900" eaLnBrk="0" hangingPunct="0">
              <a:buClr>
                <a:srgbClr val="FF9933"/>
              </a:buClr>
              <a:buFont typeface="Wingdings" pitchFamily="2" charset="2"/>
              <a:buChar char="§"/>
            </a:pPr>
            <a:r>
              <a:rPr lang="ru-RU" sz="2000" b="0" dirty="0" smtClean="0">
                <a:latin typeface="Arial" charset="0"/>
              </a:rPr>
              <a:t>импорт/экспорт </a:t>
            </a:r>
            <a:r>
              <a:rPr lang="ru-RU" sz="2000" b="0" dirty="0">
                <a:latin typeface="Arial" charset="0"/>
              </a:rPr>
              <a:t>справочников</a:t>
            </a:r>
          </a:p>
        </p:txBody>
      </p:sp>
      <p:sp>
        <p:nvSpPr>
          <p:cNvPr id="46109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</a:rPr>
              <a:t> </a:t>
            </a:r>
            <a:r>
              <a:rPr lang="ru-RU" sz="20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6112" name="Рисунок 6" descr="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6750"/>
            <a:ext cx="6697663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1975" y="373063"/>
            <a:ext cx="434975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>
                <a:latin typeface="Arial" charset="0"/>
              </a:rPr>
              <a:t>Единая база оборудования</a:t>
            </a:r>
          </a:p>
        </p:txBody>
      </p:sp>
      <p:sp>
        <p:nvSpPr>
          <p:cNvPr id="20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3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4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</a:rPr>
              <a:t> </a:t>
            </a:r>
            <a:r>
              <a:rPr lang="ru-RU" sz="2000" b="0">
                <a:solidFill>
                  <a:schemeClr val="bg1"/>
                </a:solidFill>
              </a:rPr>
              <a:t>Фильтрация оборудования по различным условиям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94225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434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>
              <a:buFont typeface="Arial" charset="0"/>
              <a:buNone/>
            </a:pPr>
            <a:r>
              <a:rPr lang="ru-RU" sz="2400">
                <a:latin typeface="Arial" charset="0"/>
              </a:rPr>
              <a:t>Единая база оборудования</a:t>
            </a:r>
          </a:p>
        </p:txBody>
      </p:sp>
      <p:pic>
        <p:nvPicPr>
          <p:cNvPr id="94226" name="Рисунок 10" descr="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2016125"/>
            <a:ext cx="718978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0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8" name="Рисунок 6" descr="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1200"/>
            <a:ext cx="72898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9" name="Рисунок 9" descr="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230688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0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6159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 dirty="0">
                <a:solidFill>
                  <a:schemeClr val="bg1"/>
                </a:solidFill>
              </a:rPr>
              <a:t>Привязка единицы оборудования к нескольким </a:t>
            </a:r>
            <a:r>
              <a:rPr lang="ru-RU" sz="2000" b="0" dirty="0" err="1">
                <a:solidFill>
                  <a:schemeClr val="bg1"/>
                </a:solidFill>
              </a:rPr>
              <a:t>энергообъектам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95251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434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>
              <a:buFont typeface="Arial" charset="0"/>
              <a:buNone/>
            </a:pPr>
            <a:r>
              <a:rPr lang="ru-RU" sz="2400">
                <a:latin typeface="Arial" charset="0"/>
              </a:rPr>
              <a:t>Единая база оборудования</a:t>
            </a:r>
          </a:p>
        </p:txBody>
      </p:sp>
      <p:sp>
        <p:nvSpPr>
          <p:cNvPr id="18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1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/>
              <a:t>Взаимодействие с Системным оператором по системным заявкам</a:t>
            </a:r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/>
              <a:t>Автоматизация работы с местными заявками</a:t>
            </a:r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/>
              <a:t>Обмен заявками с другими энергетическими предприятиями</a:t>
            </a:r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/>
              <a:t>Согласование заявок между службами внутри предприятия</a:t>
            </a:r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/>
              <a:t>Обмен нормативно-справочной информацией</a:t>
            </a:r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/>
              <a:t>Автоматическая проверка соблюдения регламентов</a:t>
            </a:r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/>
              <a:t>Комплексная система оповещения</a:t>
            </a:r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/>
              <a:t>Быстрый поиск информации о </a:t>
            </a:r>
            <a:r>
              <a:rPr lang="ru-RU" b="0" dirty="0" smtClean="0"/>
              <a:t>заявках</a:t>
            </a:r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 smtClean="0"/>
              <a:t>Доступ с мобильных устройств</a:t>
            </a:r>
            <a:endParaRPr lang="ru-RU" b="0" dirty="0"/>
          </a:p>
          <a:p>
            <a:pPr lvl="1"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/>
              <a:t>Формирование аналитических и статистических отчетов</a:t>
            </a:r>
          </a:p>
          <a:p>
            <a:pPr lvl="1">
              <a:spcAft>
                <a:spcPct val="50000"/>
              </a:spcAft>
            </a:pPr>
            <a:endParaRPr lang="ru-RU" b="0" dirty="0"/>
          </a:p>
        </p:txBody>
      </p:sp>
      <p:pic>
        <p:nvPicPr>
          <p:cNvPr id="634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>
                <a:solidFill>
                  <a:schemeClr val="bg1"/>
                </a:solidFill>
                <a:latin typeface="Arial" charset="0"/>
              </a:rPr>
              <a:t>Основные функции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2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1975" y="373063"/>
            <a:ext cx="43628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 smtClean="0">
                <a:latin typeface="Arial" charset="0"/>
              </a:rPr>
              <a:t>ПС «Оперативные заявки»</a:t>
            </a:r>
            <a:endParaRPr lang="ru-RU" sz="2400" dirty="0">
              <a:latin typeface="Arial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20459268">
            <a:off x="6234656" y="5093447"/>
            <a:ext cx="647700" cy="33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ITC Avant Garde Gothic Demi" pitchFamily="34" charset="0"/>
              </a:rPr>
              <a:t>New</a:t>
            </a:r>
            <a:endParaRPr lang="ru-RU" sz="1600">
              <a:solidFill>
                <a:schemeClr val="bg1"/>
              </a:solidFill>
              <a:latin typeface="ITC Avant Garde Gothic Demi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Формирование заявок:</a:t>
            </a:r>
          </a:p>
          <a:p>
            <a:pPr lvl="2">
              <a:buFont typeface="Wingdings" pitchFamily="2" charset="2"/>
              <a:buChar char="§"/>
            </a:pPr>
            <a:r>
              <a:rPr lang="ru-RU" sz="2000" b="0" dirty="0"/>
              <a:t>создание заявок на базе уже </a:t>
            </a:r>
            <a:r>
              <a:rPr lang="ru-RU" sz="2000" b="0" dirty="0" smtClean="0"/>
              <a:t>существующих</a:t>
            </a:r>
          </a:p>
          <a:p>
            <a:pPr lvl="2">
              <a:buFont typeface="Wingdings" pitchFamily="2" charset="2"/>
              <a:buChar char="§"/>
            </a:pPr>
            <a:r>
              <a:rPr lang="ru-RU" sz="2000" b="0" dirty="0">
                <a:latin typeface="Arial" charset="0"/>
              </a:rPr>
              <a:t>создание диспетчерских заявок на базе утверждённого месячного графика</a:t>
            </a:r>
            <a:endParaRPr lang="ru-RU" sz="2000" b="0" dirty="0"/>
          </a:p>
          <a:p>
            <a:pPr lvl="2">
              <a:buFont typeface="Wingdings" pitchFamily="2" charset="2"/>
              <a:buChar char="§"/>
            </a:pPr>
            <a:r>
              <a:rPr lang="ru-RU" sz="2000" b="0" dirty="0"/>
              <a:t>сохранение текстовых комментариев для создания следующих заявок</a:t>
            </a:r>
          </a:p>
          <a:p>
            <a:pPr lvl="2">
              <a:buFont typeface="Wingdings" pitchFamily="2" charset="2"/>
              <a:buChar char="§"/>
            </a:pPr>
            <a:r>
              <a:rPr lang="ru-RU" sz="2000" b="0" dirty="0"/>
              <a:t>возможность выбора маршрута прохождения </a:t>
            </a:r>
            <a:r>
              <a:rPr lang="ru-RU" sz="2000" b="0" dirty="0" smtClean="0"/>
              <a:t>заявки</a:t>
            </a:r>
            <a:endParaRPr lang="ru-RU" sz="2000" b="0" dirty="0"/>
          </a:p>
          <a:p>
            <a:endParaRPr lang="ru-RU" dirty="0"/>
          </a:p>
          <a:p>
            <a:r>
              <a:rPr lang="ru-RU" dirty="0"/>
              <a:t>Рассмотрение и согласование заявок:</a:t>
            </a:r>
          </a:p>
          <a:p>
            <a:pPr lvl="2">
              <a:buFont typeface="Wingdings" pitchFamily="2" charset="2"/>
              <a:buChar char="§"/>
            </a:pPr>
            <a:r>
              <a:rPr lang="ru-RU" sz="2000" b="0" dirty="0"/>
              <a:t>оповещение о приходе новых заявок</a:t>
            </a:r>
          </a:p>
          <a:p>
            <a:pPr lvl="2">
              <a:buFont typeface="Wingdings" pitchFamily="2" charset="2"/>
              <a:buChar char="§"/>
            </a:pPr>
            <a:r>
              <a:rPr lang="ru-RU" sz="2000" b="0" dirty="0"/>
              <a:t>проверка заявок на соответствие регламентам</a:t>
            </a:r>
          </a:p>
          <a:p>
            <a:pPr lvl="2">
              <a:buFont typeface="Wingdings" pitchFamily="2" charset="2"/>
              <a:buChar char="§"/>
            </a:pPr>
            <a:r>
              <a:rPr lang="ru-RU" sz="2000" b="0" dirty="0"/>
              <a:t>возможность </a:t>
            </a:r>
            <a:r>
              <a:rPr lang="ru-RU" sz="2000" b="0" dirty="0" smtClean="0"/>
              <a:t>расширения состава примечаний</a:t>
            </a:r>
          </a:p>
          <a:p>
            <a:pPr marL="538163" lvl="2" indent="0">
              <a:buNone/>
            </a:pPr>
            <a:r>
              <a:rPr lang="ru-RU" sz="2000" b="0" dirty="0" smtClean="0"/>
              <a:t>для внутреннего согласования</a:t>
            </a:r>
            <a:endParaRPr lang="ru-RU" sz="2000" b="0" dirty="0"/>
          </a:p>
          <a:p>
            <a:pPr lvl="2">
              <a:buFont typeface="Wingdings" pitchFamily="2" charset="2"/>
              <a:buChar char="§"/>
            </a:pPr>
            <a:r>
              <a:rPr lang="ru-RU" sz="2000" b="0" dirty="0"/>
              <a:t>возможность отмены разрешения на уровне утверждения</a:t>
            </a:r>
            <a:r>
              <a:rPr lang="ru-RU" sz="2000" dirty="0"/>
              <a:t> </a:t>
            </a:r>
            <a:endParaRPr lang="en-US" sz="2000" b="0" dirty="0"/>
          </a:p>
          <a:p>
            <a:endParaRPr lang="ru-RU" dirty="0"/>
          </a:p>
        </p:txBody>
      </p:sp>
      <p:pic>
        <p:nvPicPr>
          <p:cNvPr id="645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1975" y="373063"/>
            <a:ext cx="57045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 smtClean="0">
                <a:latin typeface="Arial" charset="0"/>
              </a:rPr>
              <a:t>Функции ПС «Оперативные заявки»</a:t>
            </a:r>
            <a:endParaRPr lang="ru-RU" sz="2400" dirty="0">
              <a:latin typeface="Arial" charset="0"/>
            </a:endParaRPr>
          </a:p>
        </p:txBody>
      </p:sp>
      <p:sp>
        <p:nvSpPr>
          <p:cNvPr id="64518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>
                <a:solidFill>
                  <a:schemeClr val="bg1"/>
                </a:solidFill>
                <a:latin typeface="Arial" charset="0"/>
              </a:rPr>
              <a:t>Работа с заявками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1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 rot="20459268">
            <a:off x="8130683" y="5039659"/>
            <a:ext cx="647700" cy="33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ITC Avant Garde Gothic Demi" pitchFamily="34" charset="0"/>
              </a:rPr>
              <a:t>New</a:t>
            </a:r>
            <a:endParaRPr lang="ru-RU" sz="1600" dirty="0">
              <a:solidFill>
                <a:schemeClr val="bg1"/>
              </a:solidFill>
              <a:latin typeface="ITC Avant Garde Gothic Demi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30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46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47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48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49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50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51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52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29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855" name="TextBox 2"/>
          <p:cNvSpPr txBox="1">
            <a:spLocks noChangeArrowheads="1"/>
          </p:cNvSpPr>
          <p:nvPr/>
        </p:nvSpPr>
        <p:spPr bwMode="auto">
          <a:xfrm>
            <a:off x="1831975" y="373063"/>
            <a:ext cx="5173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>
              <a:buFont typeface="Arial" charset="0"/>
              <a:buNone/>
            </a:pPr>
            <a:r>
              <a:rPr lang="ru-RU" sz="2400">
                <a:latin typeface="Arial" charset="0"/>
              </a:rPr>
              <a:t>Программные продукты СМС-ИТ</a:t>
            </a:r>
          </a:p>
        </p:txBody>
      </p:sp>
      <p:sp>
        <p:nvSpPr>
          <p:cNvPr id="34856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Решения для энергетических компаний</a:t>
            </a:r>
            <a:endParaRPr lang="en-US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879600" y="1650999"/>
            <a:ext cx="72644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ru-RU" sz="2200" b="0" dirty="0" smtClean="0">
                <a:latin typeface="Arial" charset="0"/>
              </a:rPr>
              <a:t>Автоматизированная </a:t>
            </a:r>
            <a:r>
              <a:rPr lang="ru-RU" sz="2200" b="0" dirty="0"/>
              <a:t>Система </a:t>
            </a:r>
            <a:r>
              <a:rPr lang="ru-RU" sz="2200" b="0" dirty="0">
                <a:latin typeface="Arial" charset="0"/>
              </a:rPr>
              <a:t>У</a:t>
            </a:r>
            <a:r>
              <a:rPr lang="ru-RU" sz="2200" b="0" dirty="0"/>
              <a:t>правления </a:t>
            </a:r>
            <a:r>
              <a:rPr lang="ru-RU" sz="2200" b="0" dirty="0" smtClean="0">
                <a:latin typeface="Arial" charset="0"/>
              </a:rPr>
              <a:t>Р</a:t>
            </a:r>
            <a:r>
              <a:rPr lang="ru-RU" sz="2200" b="0" dirty="0" smtClean="0"/>
              <a:t>емонтами Энергетического Оборудования</a:t>
            </a:r>
          </a:p>
          <a:p>
            <a:pPr eaLnBrk="1" hangingPunct="1">
              <a:spcBef>
                <a:spcPct val="50000"/>
              </a:spcBef>
              <a:buFont typeface="Arial" charset="0"/>
              <a:buNone/>
            </a:pPr>
            <a:r>
              <a:rPr lang="ru-RU" sz="2200" b="0" dirty="0" smtClean="0">
                <a:solidFill>
                  <a:schemeClr val="hlink"/>
                </a:solidFill>
                <a:latin typeface="Arial" charset="0"/>
              </a:rPr>
              <a:t>Подсистемы</a:t>
            </a:r>
            <a:endParaRPr lang="ru-RU" sz="2200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2000" dirty="0"/>
              <a:t> </a:t>
            </a: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«Оперативные </a:t>
            </a:r>
            <a:r>
              <a:rPr lang="ru-RU" sz="2000" dirty="0" smtClean="0">
                <a:solidFill>
                  <a:schemeClr val="hlink"/>
                </a:solidFill>
              </a:rPr>
              <a:t>Заявки</a:t>
            </a: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»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 «</a:t>
            </a:r>
            <a:r>
              <a:rPr lang="ru-RU" sz="2000" dirty="0">
                <a:solidFill>
                  <a:schemeClr val="hlink"/>
                </a:solidFill>
                <a:latin typeface="Arial" charset="0"/>
              </a:rPr>
              <a:t>Оперативные </a:t>
            </a:r>
            <a:r>
              <a:rPr lang="ru-RU" sz="2000" dirty="0" smtClean="0">
                <a:solidFill>
                  <a:schemeClr val="hlink"/>
                </a:solidFill>
              </a:rPr>
              <a:t>Заявки</a:t>
            </a:r>
            <a:r>
              <a:rPr lang="en-US" sz="2000" dirty="0" smtClean="0">
                <a:solidFill>
                  <a:schemeClr val="hlink"/>
                </a:solidFill>
              </a:rPr>
              <a:t>. </a:t>
            </a:r>
            <a:r>
              <a:rPr lang="ru-RU" sz="2000" dirty="0" smtClean="0">
                <a:solidFill>
                  <a:schemeClr val="hlink"/>
                </a:solidFill>
              </a:rPr>
              <a:t>Легкий клиент</a:t>
            </a: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»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2000" dirty="0" smtClean="0">
                <a:solidFill>
                  <a:schemeClr val="hlink"/>
                </a:solidFill>
              </a:rPr>
              <a:t> </a:t>
            </a: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«</a:t>
            </a:r>
            <a:r>
              <a:rPr lang="ru-RU" sz="2000" dirty="0">
                <a:solidFill>
                  <a:schemeClr val="hlink"/>
                </a:solidFill>
              </a:rPr>
              <a:t>Планы ремонтов</a:t>
            </a: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»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2000" dirty="0" smtClean="0">
                <a:solidFill>
                  <a:schemeClr val="hlink"/>
                </a:solidFill>
                <a:latin typeface="Arial" charset="0"/>
              </a:rPr>
              <a:t> «Оперативный журнал»</a:t>
            </a:r>
            <a:endParaRPr lang="ru-RU" sz="2000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Arial" charset="0"/>
              <a:buNone/>
            </a:pPr>
            <a:r>
              <a:rPr lang="ru-RU" sz="2400" dirty="0"/>
              <a:t> </a:t>
            </a:r>
            <a:endParaRPr lang="ru-RU" sz="24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Arial" charset="0"/>
              <a:buNone/>
            </a:pPr>
            <a:r>
              <a:rPr lang="ru-RU" sz="2200" b="0" dirty="0" smtClean="0"/>
              <a:t>Информационно-аналитическая система</a:t>
            </a:r>
            <a:endParaRPr lang="ru-RU" sz="2200" b="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sz="2000" dirty="0">
                <a:solidFill>
                  <a:schemeClr val="hlink"/>
                </a:solidFill>
              </a:rPr>
              <a:t> </a:t>
            </a:r>
            <a:r>
              <a:rPr lang="ru-RU" sz="2000" dirty="0">
                <a:solidFill>
                  <a:schemeClr val="hlink"/>
                </a:solidFill>
                <a:latin typeface="Arial" charset="0"/>
              </a:rPr>
              <a:t>ПК «</a:t>
            </a:r>
            <a:r>
              <a:rPr lang="ru-RU" sz="2000" dirty="0" err="1">
                <a:solidFill>
                  <a:schemeClr val="hlink"/>
                </a:solidFill>
              </a:rPr>
              <a:t>Инфоконт</a:t>
            </a:r>
            <a:r>
              <a:rPr lang="ru-RU" sz="2000" dirty="0">
                <a:solidFill>
                  <a:schemeClr val="hlink"/>
                </a:solidFill>
                <a:latin typeface="Arial" charset="0"/>
              </a:rPr>
              <a:t>»</a:t>
            </a:r>
          </a:p>
          <a:p>
            <a:pPr eaLnBrk="1" hangingPunct="1">
              <a:spcBef>
                <a:spcPct val="50000"/>
              </a:spcBef>
            </a:pPr>
            <a:endParaRPr lang="ru-RU" sz="2400" dirty="0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 rot="20459268">
            <a:off x="5388971" y="4317213"/>
            <a:ext cx="647700" cy="33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ITC Avant Garde Gothic Demi" pitchFamily="34" charset="0"/>
              </a:rPr>
              <a:t>New</a:t>
            </a:r>
            <a:endParaRPr lang="ru-RU" sz="1600" dirty="0">
              <a:solidFill>
                <a:schemeClr val="bg1"/>
              </a:solidFill>
              <a:latin typeface="ITC Avant Garde Gothic Demi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 rot="20459268">
            <a:off x="7288295" y="3381892"/>
            <a:ext cx="647700" cy="33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ITC Avant Garde Gothic Demi" pitchFamily="34" charset="0"/>
              </a:rPr>
              <a:t>New</a:t>
            </a:r>
            <a:endParaRPr lang="ru-RU" sz="1600" dirty="0">
              <a:solidFill>
                <a:schemeClr val="bg1"/>
              </a:solidFill>
              <a:latin typeface="ITC Avant Garde Gothic Demi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998918"/>
            <a:ext cx="388620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9" descr="Разрешить заявку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1322390"/>
            <a:ext cx="37719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24"/>
          <p:cNvSpPr txBox="1">
            <a:spLocks noChangeArrowheads="1"/>
          </p:cNvSpPr>
          <p:nvPr/>
        </p:nvSpPr>
        <p:spPr bwMode="auto">
          <a:xfrm>
            <a:off x="1839911" y="1450971"/>
            <a:ext cx="3476625" cy="253915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>
            <a:spAutoFit/>
          </a:bodyPr>
          <a:lstStyle>
            <a:lvl1pPr marL="173038" indent="-173038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b="0" dirty="0">
                <a:latin typeface="+mn-lt"/>
              </a:rPr>
              <a:t>рассмотрение заявки, поданной на своем уровне, или пришедшей с другого уровня управления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b="0" dirty="0">
                <a:latin typeface="+mn-lt"/>
              </a:rPr>
              <a:t>изменение статуса заявки в зависимости от результатов рассмотрения (рассмотрена/не рассмотрена, согласована/утверждена,  принята к сведению, отложена, отказана</a:t>
            </a:r>
            <a:r>
              <a:rPr lang="ru-RU" sz="1600" b="0" dirty="0" smtClean="0">
                <a:latin typeface="+mn-lt"/>
              </a:rPr>
              <a:t>)</a:t>
            </a:r>
            <a:endParaRPr lang="ru-RU" sz="1600" b="0" dirty="0">
              <a:latin typeface="+mn-lt"/>
            </a:endParaRPr>
          </a:p>
        </p:txBody>
      </p:sp>
      <p:sp>
        <p:nvSpPr>
          <p:cNvPr id="65543" name="Text Box 24"/>
          <p:cNvSpPr txBox="1">
            <a:spLocks noChangeArrowheads="1"/>
          </p:cNvSpPr>
          <p:nvPr/>
        </p:nvSpPr>
        <p:spPr bwMode="auto">
          <a:xfrm>
            <a:off x="5722938" y="3863963"/>
            <a:ext cx="3311525" cy="2939266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>
            <a:spAutoFit/>
          </a:bodyPr>
          <a:lstStyle>
            <a:lvl1pPr marL="173038" indent="-173038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b="0" dirty="0">
                <a:latin typeface="+mn-lt"/>
              </a:rPr>
              <a:t>снятие заявки в любой момент времени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b="0" dirty="0" smtClean="0">
                <a:latin typeface="+mn-lt"/>
              </a:rPr>
              <a:t>изменение </a:t>
            </a:r>
            <a:r>
              <a:rPr lang="ru-RU" sz="1600" b="0" dirty="0">
                <a:latin typeface="+mn-lt"/>
              </a:rPr>
              <a:t>маршрута прохождения заявки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b="0" dirty="0">
                <a:latin typeface="+mn-lt"/>
              </a:rPr>
              <a:t>редактирование информации непосредственно на форме заявки в выпадающих окнах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ru-RU" sz="1600" b="0" dirty="0">
                <a:latin typeface="+mn-lt"/>
              </a:rPr>
              <a:t>индивидуальные настройки внешнего вида формы заявки (цвет, шрифт, расположение и состав полей)</a:t>
            </a:r>
          </a:p>
        </p:txBody>
      </p:sp>
      <p:pic>
        <p:nvPicPr>
          <p:cNvPr id="655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Рассмотрение заявок</a:t>
            </a:r>
            <a:endParaRPr lang="en-US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3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1975" y="373063"/>
            <a:ext cx="57045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 smtClean="0">
                <a:latin typeface="Arial" charset="0"/>
              </a:rPr>
              <a:t>Функции ПС «Оперативные заявки»</a:t>
            </a:r>
            <a:endParaRPr lang="ru-RU" sz="2400" dirty="0"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b="0" dirty="0" smtClean="0"/>
              <a:t>Типы </a:t>
            </a:r>
            <a:r>
              <a:rPr lang="ru-RU" b="0" dirty="0"/>
              <a:t>маршрутов:</a:t>
            </a:r>
          </a:p>
          <a:p>
            <a:pPr lvl="1">
              <a:lnSpc>
                <a:spcPct val="90000"/>
              </a:lnSpc>
              <a:spcAft>
                <a:spcPct val="30000"/>
              </a:spcAft>
              <a:buSzTx/>
              <a:buFont typeface="Wingdings" pitchFamily="2" charset="2"/>
              <a:buChar char="§"/>
            </a:pPr>
            <a:r>
              <a:rPr lang="ru-RU" b="0" dirty="0"/>
              <a:t>фиксированный</a:t>
            </a:r>
          </a:p>
          <a:p>
            <a:pPr lvl="1">
              <a:buSzTx/>
              <a:buFont typeface="Wingdings" pitchFamily="2" charset="2"/>
              <a:buChar char="§"/>
            </a:pPr>
            <a:r>
              <a:rPr lang="ru-RU" b="0" dirty="0"/>
              <a:t>динамический – на основе</a:t>
            </a:r>
          </a:p>
          <a:p>
            <a:pPr lvl="1">
              <a:lnSpc>
                <a:spcPct val="90000"/>
              </a:lnSpc>
              <a:spcAft>
                <a:spcPct val="30000"/>
              </a:spcAft>
              <a:buSzTx/>
              <a:buFont typeface="Wingdings" pitchFamily="2" charset="2"/>
              <a:buNone/>
            </a:pPr>
            <a:r>
              <a:rPr lang="ru-RU" b="0" dirty="0"/>
              <a:t>	управления/ведения</a:t>
            </a:r>
            <a:endParaRPr lang="ru-RU" sz="1600" b="0" dirty="0"/>
          </a:p>
          <a:p>
            <a:pPr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b="0" dirty="0"/>
              <a:t>Маршрут создается для </a:t>
            </a:r>
          </a:p>
          <a:p>
            <a:pPr>
              <a:buClr>
                <a:schemeClr val="accent1"/>
              </a:buClr>
              <a:buFont typeface="Webdings" pitchFamily="18" charset="2"/>
              <a:buNone/>
            </a:pPr>
            <a:r>
              <a:rPr lang="ru-RU" b="0" dirty="0"/>
              <a:t>	единицы или комплекса 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  <a:buFont typeface="Webdings" pitchFamily="18" charset="2"/>
              <a:buNone/>
            </a:pPr>
            <a:r>
              <a:rPr lang="ru-RU" b="0" dirty="0"/>
              <a:t>	оборудования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b="0" dirty="0"/>
              <a:t>Создание маршрута </a:t>
            </a:r>
            <a:endParaRPr lang="ru-RU" b="0" dirty="0" smtClean="0"/>
          </a:p>
          <a:p>
            <a:pPr marL="357188" indent="0"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</a:pPr>
            <a:r>
              <a:rPr lang="ru-RU" b="0" dirty="0" smtClean="0"/>
              <a:t>«</a:t>
            </a:r>
            <a:r>
              <a:rPr lang="ru-RU" b="0" dirty="0"/>
              <a:t>по умолчанию» 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b="0" dirty="0" smtClean="0"/>
              <a:t>Внутренний </a:t>
            </a:r>
            <a:r>
              <a:rPr lang="ru-RU" b="0" dirty="0"/>
              <a:t>маршрут заявок «для уведомления»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b="0" dirty="0"/>
              <a:t>Возможность автоматической отправки заявок </a:t>
            </a:r>
            <a:endParaRPr lang="ru-RU" b="0" dirty="0" smtClean="0"/>
          </a:p>
          <a:p>
            <a:pPr marL="357188" indent="0"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</a:pPr>
            <a:r>
              <a:rPr lang="ru-RU" b="0" dirty="0" smtClean="0"/>
              <a:t>по </a:t>
            </a:r>
            <a:r>
              <a:rPr lang="en-US" b="0" dirty="0"/>
              <a:t>e-mail </a:t>
            </a:r>
            <a:r>
              <a:rPr lang="ru-RU" b="0" dirty="0" smtClean="0"/>
              <a:t>в формате </a:t>
            </a:r>
            <a:r>
              <a:rPr lang="en-US" b="0" dirty="0" smtClean="0"/>
              <a:t>RTF </a:t>
            </a:r>
            <a:r>
              <a:rPr lang="ru-RU" b="0" dirty="0" smtClean="0"/>
              <a:t>на </a:t>
            </a:r>
            <a:r>
              <a:rPr lang="ru-RU" b="0" dirty="0"/>
              <a:t>любых этапах маршрута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b="0" dirty="0" smtClean="0"/>
              <a:t>Настройка </a:t>
            </a:r>
            <a:r>
              <a:rPr lang="ru-RU" b="0" dirty="0"/>
              <a:t>правил построения внешних маршрутов прохождения заявок</a:t>
            </a:r>
          </a:p>
          <a:p>
            <a:pPr>
              <a:lnSpc>
                <a:spcPct val="90000"/>
              </a:lnSpc>
              <a:spcAft>
                <a:spcPct val="30000"/>
              </a:spcAft>
              <a:buClr>
                <a:schemeClr val="accent1"/>
              </a:buClr>
              <a:buFont typeface="Webdings" pitchFamily="18" charset="2"/>
              <a:buChar char="&lt;"/>
            </a:pPr>
            <a:r>
              <a:rPr lang="ru-RU" b="0" dirty="0"/>
              <a:t>Рассылка информации о дополнительном согласовании</a:t>
            </a:r>
            <a:r>
              <a:rPr lang="ru-RU" dirty="0"/>
              <a:t> </a:t>
            </a:r>
            <a:endParaRPr lang="ru-RU" b="0" dirty="0"/>
          </a:p>
          <a:p>
            <a:pPr>
              <a:lnSpc>
                <a:spcPct val="90000"/>
              </a:lnSpc>
              <a:spcAft>
                <a:spcPct val="30000"/>
              </a:spcAft>
            </a:pPr>
            <a:endParaRPr lang="ru-RU" dirty="0"/>
          </a:p>
        </p:txBody>
      </p:sp>
      <p:pic>
        <p:nvPicPr>
          <p:cNvPr id="7270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Маршрутизация заявок</a:t>
            </a:r>
            <a:endParaRPr lang="en-US" sz="2000" b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72711" name="Picture 16" descr="Предоп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917700"/>
            <a:ext cx="37528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31975" y="373063"/>
            <a:ext cx="57045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 smtClean="0">
                <a:latin typeface="Arial" charset="0"/>
              </a:rPr>
              <a:t>Функции ПС «Оперативные заявки»</a:t>
            </a:r>
            <a:endParaRPr lang="ru-RU" sz="2400" dirty="0">
              <a:latin typeface="Arial" charset="0"/>
            </a:endParaRPr>
          </a:p>
        </p:txBody>
      </p:sp>
      <p:sp>
        <p:nvSpPr>
          <p:cNvPr id="20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3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 rot="20459268">
            <a:off x="8330561" y="4969392"/>
            <a:ext cx="647700" cy="33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ITC Avant Garde Gothic Demi" pitchFamily="34" charset="0"/>
              </a:rPr>
              <a:t>New</a:t>
            </a:r>
            <a:endParaRPr lang="ru-RU" sz="1600">
              <a:solidFill>
                <a:schemeClr val="bg1"/>
              </a:solidFill>
              <a:latin typeface="ITC Avant Garde Gothic Demi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Char char="&lt;"/>
            </a:pPr>
            <a:r>
              <a:rPr lang="ru-RU" b="0" dirty="0"/>
              <a:t>Оповещение пользователей</a:t>
            </a:r>
          </a:p>
          <a:p>
            <a:pPr lvl="2">
              <a:buFont typeface="Wingdings" pitchFamily="2" charset="2"/>
              <a:buChar char="§"/>
            </a:pPr>
            <a:r>
              <a:rPr lang="ru-RU" sz="1800" b="0" dirty="0"/>
              <a:t>снятие / отмена снятия заявки</a:t>
            </a:r>
          </a:p>
          <a:p>
            <a:pPr lvl="2">
              <a:buFont typeface="Wingdings" pitchFamily="2" charset="2"/>
              <a:buChar char="§"/>
            </a:pPr>
            <a:r>
              <a:rPr lang="ru-RU" sz="1800" b="0" dirty="0"/>
              <a:t>отказ заявки</a:t>
            </a:r>
          </a:p>
          <a:p>
            <a:pPr lvl="2">
              <a:buFont typeface="Wingdings" pitchFamily="2" charset="2"/>
              <a:buChar char="§"/>
            </a:pPr>
            <a:r>
              <a:rPr lang="ru-RU" sz="1800" b="0" dirty="0"/>
              <a:t>отложение заявки</a:t>
            </a:r>
          </a:p>
          <a:p>
            <a:pPr lvl="2">
              <a:buFont typeface="Wingdings" pitchFamily="2" charset="2"/>
              <a:buChar char="§"/>
            </a:pPr>
            <a:r>
              <a:rPr lang="ru-RU" sz="1800" b="0" dirty="0"/>
              <a:t>разрешение заявки</a:t>
            </a:r>
          </a:p>
          <a:p>
            <a:pPr lvl="2">
              <a:buFont typeface="Wingdings" pitchFamily="2" charset="2"/>
              <a:buChar char="§"/>
            </a:pPr>
            <a:r>
              <a:rPr lang="ru-RU" sz="1800" b="0" dirty="0"/>
              <a:t>изменение разрешенного времени</a:t>
            </a:r>
          </a:p>
          <a:p>
            <a:pPr lvl="2">
              <a:buFont typeface="Wingdings" pitchFamily="2" charset="2"/>
              <a:buChar char="§"/>
            </a:pPr>
            <a:r>
              <a:rPr lang="ru-RU" sz="1800" b="0" dirty="0"/>
              <a:t>изменение информации о предыдущем согласовании</a:t>
            </a:r>
          </a:p>
          <a:p>
            <a:pPr>
              <a:buFont typeface="Webdings" pitchFamily="18" charset="2"/>
              <a:buChar char="&lt;"/>
            </a:pPr>
            <a:r>
              <a:rPr lang="ru-RU" b="0" dirty="0"/>
              <a:t>Оповещение администраторов</a:t>
            </a:r>
          </a:p>
          <a:p>
            <a:pPr lvl="2">
              <a:buFont typeface="Wingdings" pitchFamily="2" charset="2"/>
              <a:buChar char="§"/>
            </a:pPr>
            <a:r>
              <a:rPr lang="ru-RU" sz="1800" b="0" dirty="0"/>
              <a:t>возникновение ошибки на маршруте заявки</a:t>
            </a:r>
          </a:p>
          <a:p>
            <a:pPr lvl="2">
              <a:buFont typeface="Wingdings" pitchFamily="2" charset="2"/>
              <a:buChar char="§"/>
            </a:pPr>
            <a:r>
              <a:rPr lang="ru-RU" sz="1800" b="0" dirty="0"/>
              <a:t>возникновение ошибки при разборе сообщения</a:t>
            </a:r>
          </a:p>
          <a:p>
            <a:pPr>
              <a:buFont typeface="Webdings" pitchFamily="18" charset="2"/>
              <a:buChar char="&lt;"/>
            </a:pPr>
            <a:r>
              <a:rPr lang="en-US" b="0" dirty="0" smtClean="0"/>
              <a:t>SMS-</a:t>
            </a:r>
            <a:r>
              <a:rPr lang="ru-RU" b="0" dirty="0" smtClean="0"/>
              <a:t>оповещение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ru-RU" sz="1800" b="0" dirty="0" smtClean="0"/>
              <a:t>широкий спектр </a:t>
            </a:r>
            <a:r>
              <a:rPr lang="ru-RU" sz="1800" b="0" dirty="0"/>
              <a:t>условий формирования </a:t>
            </a:r>
            <a:r>
              <a:rPr lang="ru-RU" sz="1800" b="0" dirty="0" smtClean="0"/>
              <a:t>оповещений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ru-RU" sz="1800" b="0" dirty="0" smtClean="0"/>
              <a:t>настройка </a:t>
            </a:r>
            <a:r>
              <a:rPr lang="ru-RU" sz="1800" b="0" dirty="0"/>
              <a:t>расписания </a:t>
            </a:r>
            <a:r>
              <a:rPr lang="ru-RU" sz="1800" b="0" dirty="0" smtClean="0"/>
              <a:t>периода </a:t>
            </a:r>
            <a:r>
              <a:rPr lang="ru-RU" sz="1800" b="0" dirty="0"/>
              <a:t>приема сообщений </a:t>
            </a:r>
            <a:r>
              <a:rPr lang="ru-RU" sz="1800" b="0" dirty="0" smtClean="0"/>
              <a:t>для рабочих и выходных </a:t>
            </a:r>
            <a:r>
              <a:rPr lang="ru-RU" sz="1800" b="0" dirty="0"/>
              <a:t>дней</a:t>
            </a:r>
            <a:endParaRPr lang="ru-RU" sz="1800" b="0" dirty="0" smtClean="0"/>
          </a:p>
          <a:p>
            <a:pPr>
              <a:buFont typeface="Webdings" pitchFamily="18" charset="2"/>
              <a:buChar char="&lt;"/>
            </a:pPr>
            <a:endParaRPr lang="ru-RU" b="0" dirty="0"/>
          </a:p>
        </p:txBody>
      </p:sp>
      <p:pic>
        <p:nvPicPr>
          <p:cNvPr id="870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>
                <a:solidFill>
                  <a:schemeClr val="bg1"/>
                </a:solidFill>
                <a:latin typeface="Arial" charset="0"/>
              </a:rPr>
              <a:t>Система оповещения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0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1975" y="373063"/>
            <a:ext cx="57045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 smtClean="0">
                <a:latin typeface="Arial" charset="0"/>
              </a:rPr>
              <a:t>Функции ПС «Оперативные заявки»</a:t>
            </a:r>
            <a:endParaRPr lang="ru-RU" sz="2400" dirty="0">
              <a:latin typeface="Arial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 rot="20459268">
            <a:off x="8389942" y="4417491"/>
            <a:ext cx="647700" cy="33655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ITC Avant Garde Gothic Demi" pitchFamily="34" charset="0"/>
              </a:rPr>
              <a:t>New</a:t>
            </a:r>
            <a:endParaRPr lang="ru-RU" sz="1600" dirty="0">
              <a:solidFill>
                <a:schemeClr val="bg1"/>
              </a:solidFill>
              <a:latin typeface="ITC Avant Garde Gothic Demi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7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 dirty="0" smtClean="0">
                <a:solidFill>
                  <a:schemeClr val="bg1"/>
                </a:solidFill>
                <a:latin typeface="Arial" charset="0"/>
              </a:rPr>
              <a:t>Модуль «</a:t>
            </a:r>
            <a:r>
              <a:rPr lang="en-US" sz="2000" b="0" dirty="0" smtClean="0">
                <a:solidFill>
                  <a:schemeClr val="bg1"/>
                </a:solidFill>
                <a:latin typeface="Arial" charset="0"/>
              </a:rPr>
              <a:t>SMS-</a:t>
            </a:r>
            <a:r>
              <a:rPr lang="ru-RU" sz="2000" b="0" dirty="0" smtClean="0">
                <a:solidFill>
                  <a:schemeClr val="bg1"/>
                </a:solidFill>
                <a:latin typeface="Arial" charset="0"/>
              </a:rPr>
              <a:t>оповещения»</a:t>
            </a:r>
            <a:endParaRPr lang="en-US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1975" y="373063"/>
            <a:ext cx="57045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 smtClean="0">
                <a:latin typeface="Arial" charset="0"/>
              </a:rPr>
              <a:t>Функции ПС «Оперативные заявки»</a:t>
            </a:r>
            <a:endParaRPr lang="ru-RU" sz="2400" dirty="0">
              <a:latin typeface="Arial" charset="0"/>
            </a:endParaRPr>
          </a:p>
        </p:txBody>
      </p:sp>
      <p:sp>
        <p:nvSpPr>
          <p:cNvPr id="22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5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/>
          <a:srcRect l="17727" t="7267" r="19952" b="35389"/>
          <a:stretch/>
        </p:blipFill>
        <p:spPr>
          <a:xfrm>
            <a:off x="2429526" y="1506995"/>
            <a:ext cx="5477341" cy="5314648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9725"/>
            <a:ext cx="7239000" cy="1573213"/>
          </a:xfrm>
        </p:spPr>
        <p:txBody>
          <a:bodyPr/>
          <a:lstStyle/>
          <a:p>
            <a:pPr>
              <a:spcAft>
                <a:spcPct val="20000"/>
              </a:spcAft>
              <a:buFont typeface="Wingdings" pitchFamily="2" charset="2"/>
              <a:buChar char="§"/>
            </a:pPr>
            <a:r>
              <a:rPr lang="ru-RU" b="0" dirty="0"/>
              <a:t>оповещение о новых заявках</a:t>
            </a:r>
          </a:p>
          <a:p>
            <a:pPr>
              <a:spcAft>
                <a:spcPct val="20000"/>
              </a:spcAft>
              <a:buFont typeface="Wingdings" pitchFamily="2" charset="2"/>
              <a:buChar char="§"/>
            </a:pPr>
            <a:r>
              <a:rPr lang="ru-RU" b="0" dirty="0"/>
              <a:t>оповещения об изменении состояния заявки</a:t>
            </a:r>
          </a:p>
          <a:p>
            <a:pPr>
              <a:spcAft>
                <a:spcPct val="20000"/>
              </a:spcAft>
              <a:buFont typeface="Wingdings" pitchFamily="2" charset="2"/>
              <a:buChar char="§"/>
            </a:pPr>
            <a:r>
              <a:rPr lang="ru-RU" b="0" dirty="0"/>
              <a:t>подсветка заявок в списке по критериям</a:t>
            </a:r>
          </a:p>
          <a:p>
            <a:pPr>
              <a:spcAft>
                <a:spcPct val="20000"/>
              </a:spcAft>
              <a:buFont typeface="Wingdings" pitchFamily="2" charset="2"/>
              <a:buChar char="§"/>
            </a:pPr>
            <a:r>
              <a:rPr lang="ru-RU" b="0" dirty="0"/>
              <a:t>выбор формы для просмотра заявок</a:t>
            </a:r>
          </a:p>
          <a:p>
            <a:pPr>
              <a:spcAft>
                <a:spcPct val="20000"/>
              </a:spcAft>
              <a:buFont typeface="Wingdings" pitchFamily="2" charset="2"/>
              <a:buChar char="§"/>
            </a:pPr>
            <a:r>
              <a:rPr lang="ru-RU" b="0" dirty="0"/>
              <a:t>настройка окна приложения</a:t>
            </a:r>
            <a:endParaRPr lang="ru-RU" dirty="0"/>
          </a:p>
        </p:txBody>
      </p:sp>
      <p:pic>
        <p:nvPicPr>
          <p:cNvPr id="6758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>
                <a:solidFill>
                  <a:schemeClr val="bg1"/>
                </a:solidFill>
                <a:latin typeface="Arial" charset="0"/>
              </a:rPr>
              <a:t>Индивидуальные настройки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7591" name="Рисунок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4"/>
          <a:stretch>
            <a:fillRect/>
          </a:stretch>
        </p:blipFill>
        <p:spPr bwMode="auto">
          <a:xfrm>
            <a:off x="4402138" y="3417888"/>
            <a:ext cx="4621212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3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31975" y="373063"/>
            <a:ext cx="57045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 smtClean="0">
                <a:latin typeface="Arial" charset="0"/>
              </a:rPr>
              <a:t>Функции ПС «Оперативные заявки»</a:t>
            </a:r>
            <a:endParaRPr lang="ru-RU" sz="2400" dirty="0"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50000"/>
              </a:spcAft>
              <a:buFont typeface="Wingdings" pitchFamily="2" charset="2"/>
              <a:buChar char="§"/>
            </a:pPr>
            <a:r>
              <a:rPr lang="ru-RU" b="0"/>
              <a:t>удобная система фильтров</a:t>
            </a:r>
          </a:p>
          <a:p>
            <a:pPr>
              <a:spcAft>
                <a:spcPct val="50000"/>
              </a:spcAft>
              <a:buFont typeface="Wingdings" pitchFamily="2" charset="2"/>
              <a:buChar char="§"/>
            </a:pPr>
            <a:r>
              <a:rPr lang="ru-RU" b="0"/>
              <a:t>работа с историей заявок</a:t>
            </a:r>
          </a:p>
          <a:p>
            <a:pPr>
              <a:spcAft>
                <a:spcPct val="50000"/>
              </a:spcAft>
              <a:buFont typeface="Wingdings" pitchFamily="2" charset="2"/>
              <a:buChar char="§"/>
            </a:pPr>
            <a:r>
              <a:rPr lang="ru-RU" b="0"/>
              <a:t>ведомость учёта заявок</a:t>
            </a:r>
          </a:p>
          <a:p>
            <a:pPr>
              <a:spcAft>
                <a:spcPct val="50000"/>
              </a:spcAft>
              <a:buFont typeface="Wingdings" pitchFamily="2" charset="2"/>
              <a:buChar char="§"/>
            </a:pPr>
            <a:r>
              <a:rPr lang="ru-RU" b="0"/>
              <a:t>статистика ремонтов</a:t>
            </a:r>
          </a:p>
          <a:p>
            <a:pPr>
              <a:spcAft>
                <a:spcPct val="50000"/>
              </a:spcAft>
              <a:buFont typeface="Wingdings" pitchFamily="2" charset="2"/>
              <a:buChar char="§"/>
            </a:pPr>
            <a:r>
              <a:rPr lang="ru-RU" b="0"/>
              <a:t>возможность экспорта и печати выбранных заявок с использованием собственных шаблонов</a:t>
            </a:r>
          </a:p>
          <a:p>
            <a:pPr>
              <a:spcAft>
                <a:spcPct val="50000"/>
              </a:spcAft>
            </a:pPr>
            <a:endParaRPr lang="ru-RU"/>
          </a:p>
        </p:txBody>
      </p:sp>
      <p:pic>
        <p:nvPicPr>
          <p:cNvPr id="686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>
                <a:solidFill>
                  <a:schemeClr val="bg1"/>
                </a:solidFill>
                <a:latin typeface="Arial" charset="0"/>
              </a:rPr>
              <a:t>Работа с архивом заявок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1975" y="373063"/>
            <a:ext cx="57045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 smtClean="0">
                <a:latin typeface="Arial" charset="0"/>
              </a:rPr>
              <a:t>Функции ПС «Оперативные заявки»</a:t>
            </a:r>
            <a:endParaRPr lang="ru-RU" sz="2400" dirty="0">
              <a:latin typeface="Arial" charset="0"/>
            </a:endParaRPr>
          </a:p>
        </p:txBody>
      </p:sp>
      <p:sp>
        <p:nvSpPr>
          <p:cNvPr id="18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1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>
                <a:solidFill>
                  <a:schemeClr val="bg1"/>
                </a:solidFill>
                <a:latin typeface="Arial" charset="0"/>
              </a:rPr>
              <a:t>Быстрый поиск информации о заявках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9654" name="Text Box 24"/>
          <p:cNvSpPr txBox="1">
            <a:spLocks noChangeArrowheads="1"/>
          </p:cNvSpPr>
          <p:nvPr/>
        </p:nvSpPr>
        <p:spPr bwMode="auto">
          <a:xfrm>
            <a:off x="1825622" y="1470022"/>
            <a:ext cx="7318378" cy="199285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72000" bIns="0">
            <a:spAutoFit/>
          </a:bodyPr>
          <a:lstStyle>
            <a:lvl1pPr marL="174625" indent="-174625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339725" indent="-1651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Font typeface="Webdings" pitchFamily="18" charset="2"/>
              <a:buChar char="&lt;"/>
            </a:pPr>
            <a:r>
              <a:rPr lang="ru-RU" sz="1700" b="0" dirty="0">
                <a:latin typeface="+mn-lt"/>
              </a:rPr>
              <a:t>Фильтрация по любым полям заявки</a:t>
            </a:r>
          </a:p>
          <a:p>
            <a:pPr>
              <a:spcBef>
                <a:spcPts val="1800"/>
              </a:spcBef>
              <a:spcAft>
                <a:spcPts val="600"/>
              </a:spcAft>
              <a:buFont typeface="Webdings" pitchFamily="18" charset="2"/>
              <a:buChar char="&lt;"/>
            </a:pPr>
            <a:r>
              <a:rPr lang="ru-RU" sz="1700" b="0" dirty="0">
                <a:latin typeface="+mn-lt"/>
              </a:rPr>
              <a:t>Фильтры сохраняются в БД и могут быть использованы в дальнейшем. Фильтры бывают групповые, личные и начальные для разных режимов работы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&lt;"/>
            </a:pPr>
            <a:r>
              <a:rPr lang="ru-RU" sz="1700" b="0" dirty="0">
                <a:latin typeface="+mn-lt"/>
              </a:rPr>
              <a:t>Существует режим «Краткий фильтр», предназначенный для  выбора заявок на смену или показа всех действующих заявок</a:t>
            </a:r>
          </a:p>
        </p:txBody>
      </p:sp>
      <p:pic>
        <p:nvPicPr>
          <p:cNvPr id="69655" name="Picture 18" descr="ZVKListByInitialEnterpr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468688"/>
            <a:ext cx="3506788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6" name="Picture 21" descr="DeviceFiletrByN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3517900"/>
            <a:ext cx="1541463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7" name="Picture 20" descr="FilterExam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5167313"/>
            <a:ext cx="39941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3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31975" y="373063"/>
            <a:ext cx="57045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 smtClean="0">
                <a:latin typeface="Arial" charset="0"/>
              </a:rPr>
              <a:t>Функции ПС «Оперативные заявки»</a:t>
            </a:r>
            <a:endParaRPr lang="ru-RU" sz="2400" dirty="0"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Text Box 24"/>
          <p:cNvSpPr txBox="1">
            <a:spLocks noChangeArrowheads="1"/>
          </p:cNvSpPr>
          <p:nvPr/>
        </p:nvSpPr>
        <p:spPr bwMode="auto">
          <a:xfrm>
            <a:off x="1897063" y="1487488"/>
            <a:ext cx="6532562" cy="30226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72000" bIns="0">
            <a:spAutoFit/>
          </a:bodyPr>
          <a:lstStyle>
            <a:lvl1pPr marL="174625" indent="-174625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ь"/>
            </a:pPr>
            <a:endParaRPr lang="ru-RU" sz="1600" b="0">
              <a:latin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ь"/>
            </a:pPr>
            <a:endParaRPr lang="ru-RU" sz="1600" b="0">
              <a:latin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ь"/>
            </a:pPr>
            <a:endParaRPr lang="ru-RU" sz="1600" b="0">
              <a:latin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&lt;"/>
            </a:pPr>
            <a:r>
              <a:rPr lang="ru-RU" sz="1600" b="0">
                <a:latin typeface="Times New Roman" pitchFamily="18" charset="0"/>
              </a:rPr>
              <a:t>Просмотр истории изменения выбранного поля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ь"/>
            </a:pPr>
            <a:endParaRPr lang="ru-RU" sz="1600" b="0">
              <a:latin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ь"/>
            </a:pPr>
            <a:endParaRPr lang="ru-RU" sz="1600" b="0">
              <a:latin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ь"/>
            </a:pPr>
            <a:endParaRPr lang="ru-RU" sz="1600" b="0">
              <a:latin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ebdings" pitchFamily="18" charset="2"/>
              <a:buChar char="&lt;"/>
            </a:pPr>
            <a:r>
              <a:rPr lang="ru-RU" sz="1600" b="0">
                <a:latin typeface="Times New Roman" pitchFamily="18" charset="0"/>
              </a:rPr>
              <a:t>Просмотр заявки по состоянию на выбранный момент времени</a:t>
            </a:r>
          </a:p>
        </p:txBody>
      </p:sp>
      <p:pic>
        <p:nvPicPr>
          <p:cNvPr id="71686" name="Picture 21" descr="HistoryZV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1701800"/>
            <a:ext cx="59277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22" descr="ZVKHi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4597400"/>
            <a:ext cx="379888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Рисунок 36" descr="zvk 21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2965450"/>
            <a:ext cx="34766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>
                <a:solidFill>
                  <a:schemeClr val="bg1"/>
                </a:solidFill>
                <a:latin typeface="Arial" charset="0"/>
              </a:rPr>
              <a:t>История заявки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1975" y="373063"/>
            <a:ext cx="57045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 smtClean="0">
                <a:latin typeface="Arial" charset="0"/>
              </a:rPr>
              <a:t>Функции ПС «Оперативные заявки»</a:t>
            </a:r>
            <a:endParaRPr lang="ru-RU" sz="2400" dirty="0">
              <a:latin typeface="Arial" charset="0"/>
            </a:endParaRPr>
          </a:p>
        </p:txBody>
      </p:sp>
      <p:sp>
        <p:nvSpPr>
          <p:cNvPr id="21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4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9725"/>
            <a:ext cx="7239000" cy="2132013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  <a:buFont typeface="Wingdings" pitchFamily="2" charset="2"/>
              <a:buChar char="§"/>
            </a:pPr>
            <a:r>
              <a:rPr lang="ru-RU" sz="1800" b="0" dirty="0"/>
              <a:t>формирование отчетов с учетом текущих настроек фильтра</a:t>
            </a:r>
          </a:p>
          <a:p>
            <a:pPr>
              <a:lnSpc>
                <a:spcPct val="90000"/>
              </a:lnSpc>
              <a:spcAft>
                <a:spcPct val="30000"/>
              </a:spcAft>
              <a:buFont typeface="Wingdings" pitchFamily="2" charset="2"/>
              <a:buChar char="§"/>
            </a:pPr>
            <a:r>
              <a:rPr lang="ru-RU" sz="1800" b="0" dirty="0"/>
              <a:t>просмотр заявок из статистики ремонтов и ведомости учета заявок</a:t>
            </a:r>
          </a:p>
          <a:p>
            <a:pPr>
              <a:lnSpc>
                <a:spcPct val="90000"/>
              </a:lnSpc>
              <a:spcAft>
                <a:spcPct val="30000"/>
              </a:spcAft>
              <a:buFont typeface="Wingdings" pitchFamily="2" charset="2"/>
              <a:buChar char="§"/>
            </a:pPr>
            <a:r>
              <a:rPr lang="ru-RU" sz="1800" b="0" dirty="0"/>
              <a:t>просмотр текстовых примечаний в отчетах</a:t>
            </a:r>
          </a:p>
          <a:p>
            <a:pPr>
              <a:lnSpc>
                <a:spcPct val="90000"/>
              </a:lnSpc>
              <a:spcAft>
                <a:spcPct val="30000"/>
              </a:spcAft>
              <a:buFont typeface="Wingdings" pitchFamily="2" charset="2"/>
              <a:buChar char="§"/>
            </a:pPr>
            <a:r>
              <a:rPr lang="ru-RU" sz="1800" b="0" dirty="0"/>
              <a:t>настройка состава столбцов в отчетах</a:t>
            </a:r>
          </a:p>
          <a:p>
            <a:pPr>
              <a:lnSpc>
                <a:spcPct val="90000"/>
              </a:lnSpc>
              <a:spcAft>
                <a:spcPct val="30000"/>
              </a:spcAft>
              <a:buFont typeface="Wingdings" pitchFamily="2" charset="2"/>
              <a:buChar char="§"/>
            </a:pPr>
            <a:r>
              <a:rPr lang="ru-RU" sz="1800" b="0" dirty="0"/>
              <a:t>экспорт суммарной статистики заявок по состоянию и категориям</a:t>
            </a:r>
          </a:p>
        </p:txBody>
      </p:sp>
      <p:pic>
        <p:nvPicPr>
          <p:cNvPr id="70660" name="Рисунок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0"/>
          <a:stretch>
            <a:fillRect/>
          </a:stretch>
        </p:blipFill>
        <p:spPr bwMode="auto">
          <a:xfrm>
            <a:off x="2619375" y="3752850"/>
            <a:ext cx="6269038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Аналитика и статистика</a:t>
            </a:r>
            <a:endParaRPr lang="en-US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1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1975" y="373063"/>
            <a:ext cx="570457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 smtClean="0">
                <a:latin typeface="Arial" charset="0"/>
              </a:rPr>
              <a:t>Функции ПС «Оперативные заявки»</a:t>
            </a:r>
            <a:endParaRPr lang="ru-RU" sz="2400" dirty="0"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905000" y="1660525"/>
            <a:ext cx="72390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/>
          <a:p>
            <a:pPr marL="342900" indent="-342900" eaLnBrk="0" hangingPunct="0">
              <a:spcAft>
                <a:spcPct val="50000"/>
              </a:spcAft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2000" b="0" dirty="0">
                <a:latin typeface="Arial" charset="0"/>
              </a:rPr>
              <a:t>Повышение </a:t>
            </a:r>
            <a:r>
              <a:rPr lang="ru-RU" sz="2000" b="0" dirty="0" smtClean="0">
                <a:latin typeface="Arial" charset="0"/>
              </a:rPr>
              <a:t>оперативности управления ремонтами</a:t>
            </a:r>
            <a:endParaRPr lang="ru-RU" sz="2000" b="0" dirty="0">
              <a:latin typeface="Arial" charset="0"/>
            </a:endParaRP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>
                <a:latin typeface="Arial" charset="0"/>
              </a:rPr>
              <a:t>сокращение времени на согласования</a:t>
            </a: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 smtClean="0">
                <a:latin typeface="Arial" charset="0"/>
              </a:rPr>
              <a:t>устранение выполняемых «вручную» операций</a:t>
            </a:r>
            <a:endParaRPr lang="ru-RU" sz="1800" b="0" dirty="0">
              <a:latin typeface="Arial" charset="0"/>
            </a:endParaRPr>
          </a:p>
          <a:p>
            <a:pPr marL="342900" indent="-342900" eaLnBrk="0" hangingPunct="0">
              <a:spcAft>
                <a:spcPct val="50000"/>
              </a:spcAft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2000" b="0" dirty="0">
                <a:latin typeface="Arial" charset="0"/>
              </a:rPr>
              <a:t>Улучшение контроля</a:t>
            </a: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>
                <a:latin typeface="Arial" charset="0"/>
              </a:rPr>
              <a:t>оперативное получение информации о ремонтах</a:t>
            </a: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>
                <a:latin typeface="Arial" charset="0"/>
              </a:rPr>
              <a:t>полнота и достоверность информации</a:t>
            </a: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>
                <a:latin typeface="Arial" charset="0"/>
              </a:rPr>
              <a:t>автоматический контроль соблюдения регламентов</a:t>
            </a:r>
          </a:p>
          <a:p>
            <a:pPr marL="342900" indent="-342900" eaLnBrk="0" hangingPunct="0">
              <a:spcAft>
                <a:spcPct val="50000"/>
              </a:spcAft>
              <a:buClr>
                <a:srgbClr val="FF9933"/>
              </a:buClr>
              <a:buFont typeface="Webdings" pitchFamily="18" charset="2"/>
              <a:buChar char="&lt;"/>
            </a:pPr>
            <a:r>
              <a:rPr lang="ru-RU" sz="2000" b="0" dirty="0">
                <a:latin typeface="Arial" charset="0"/>
              </a:rPr>
              <a:t>Повышение качества </a:t>
            </a:r>
            <a:r>
              <a:rPr lang="ru-RU" sz="2000" b="0" dirty="0" smtClean="0">
                <a:latin typeface="Arial" charset="0"/>
              </a:rPr>
              <a:t>работы на всех уровнях</a:t>
            </a:r>
            <a:endParaRPr lang="ru-RU" sz="2000" b="0" dirty="0">
              <a:latin typeface="Arial" charset="0"/>
            </a:endParaRP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>
                <a:latin typeface="Arial" charset="0"/>
              </a:rPr>
              <a:t>к</a:t>
            </a:r>
            <a:r>
              <a:rPr lang="ru-RU" sz="1800" b="0" dirty="0" smtClean="0">
                <a:latin typeface="Arial" charset="0"/>
              </a:rPr>
              <a:t>ачества </a:t>
            </a:r>
            <a:r>
              <a:rPr lang="ru-RU" sz="1800" b="0" dirty="0">
                <a:latin typeface="Arial" charset="0"/>
              </a:rPr>
              <a:t>принятия управленческих решений</a:t>
            </a:r>
          </a:p>
          <a:p>
            <a:pPr marL="569913" lvl="2" indent="-187325" eaLnBrk="0" hangingPunct="0">
              <a:spcAft>
                <a:spcPct val="5000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ru-RU" sz="1800" b="0" dirty="0" smtClean="0">
                <a:latin typeface="Arial" charset="0"/>
              </a:rPr>
              <a:t>высвобождение </a:t>
            </a:r>
            <a:r>
              <a:rPr lang="ru-RU" sz="1800" b="0" dirty="0">
                <a:latin typeface="Arial" charset="0"/>
              </a:rPr>
              <a:t>времени на </a:t>
            </a:r>
            <a:r>
              <a:rPr lang="ru-RU" sz="1800" b="0" dirty="0" smtClean="0">
                <a:latin typeface="Arial" charset="0"/>
              </a:rPr>
              <a:t>другие </a:t>
            </a:r>
            <a:r>
              <a:rPr lang="ru-RU" sz="1800" b="0" dirty="0">
                <a:latin typeface="Arial" charset="0"/>
              </a:rPr>
              <a:t>задачи</a:t>
            </a:r>
          </a:p>
          <a:p>
            <a:pPr marL="342900" indent="-342900" eaLnBrk="0" hangingPunct="0">
              <a:spcAft>
                <a:spcPct val="50000"/>
              </a:spcAft>
              <a:buClr>
                <a:srgbClr val="FF9933"/>
              </a:buClr>
              <a:buFont typeface="Webdings" pitchFamily="18" charset="2"/>
              <a:buChar char="&lt;"/>
            </a:pPr>
            <a:endParaRPr lang="ru-RU" sz="1800" b="0" dirty="0">
              <a:latin typeface="Arial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>
                <a:solidFill>
                  <a:schemeClr val="bg1"/>
                </a:solidFill>
                <a:latin typeface="Arial" charset="0"/>
              </a:rPr>
              <a:t>Автоматизация работы с оперативными заявками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1975" y="373063"/>
            <a:ext cx="682257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>
                <a:latin typeface="Arial" charset="0"/>
              </a:rPr>
              <a:t>Преимущества </a:t>
            </a:r>
            <a:r>
              <a:rPr lang="ru-RU" sz="2400" dirty="0" smtClean="0">
                <a:latin typeface="Arial" charset="0"/>
              </a:rPr>
              <a:t>ПС «Оперативные заявки»</a:t>
            </a:r>
            <a:endParaRPr lang="ru-RU" sz="2400" dirty="0">
              <a:latin typeface="Arial" charset="0"/>
            </a:endParaRPr>
          </a:p>
        </p:txBody>
      </p:sp>
      <p:sp>
        <p:nvSpPr>
          <p:cNvPr id="29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32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47825"/>
            <a:ext cx="7239000" cy="4989513"/>
          </a:xfrm>
        </p:spPr>
        <p:txBody>
          <a:bodyPr/>
          <a:lstStyle/>
          <a:p>
            <a:r>
              <a:rPr lang="ru-RU"/>
              <a:t>Значительное время тратится на простые действия</a:t>
            </a:r>
          </a:p>
          <a:p>
            <a:pPr>
              <a:buFont typeface="Wingdings" pitchFamily="2" charset="2"/>
              <a:buChar char="§"/>
            </a:pPr>
            <a:r>
              <a:rPr lang="ru-RU" b="0"/>
              <a:t>формирование и согласование оперативных заявок</a:t>
            </a:r>
          </a:p>
          <a:p>
            <a:pPr>
              <a:buFont typeface="Wingdings" pitchFamily="2" charset="2"/>
              <a:buChar char="§"/>
            </a:pPr>
            <a:r>
              <a:rPr lang="ru-RU" b="0"/>
              <a:t>обмен оперативными заявками</a:t>
            </a:r>
            <a:endParaRPr lang="en-US" b="0"/>
          </a:p>
          <a:p>
            <a:pPr>
              <a:buFont typeface="Wingdings" pitchFamily="2" charset="2"/>
              <a:buChar char="§"/>
            </a:pPr>
            <a:r>
              <a:rPr lang="ru-RU" b="0"/>
              <a:t>поиск информации о ремонтах</a:t>
            </a:r>
          </a:p>
          <a:p>
            <a:pPr>
              <a:buFont typeface="Wingdings" pitchFamily="2" charset="2"/>
              <a:buChar char="§"/>
            </a:pPr>
            <a:r>
              <a:rPr lang="ru-RU" b="0"/>
              <a:t>создание отчетов, сводок</a:t>
            </a:r>
          </a:p>
          <a:p>
            <a:endParaRPr lang="ru-RU" b="0"/>
          </a:p>
          <a:p>
            <a:r>
              <a:rPr lang="ru-RU"/>
              <a:t>Сложно контролировать выполнение</a:t>
            </a:r>
            <a:r>
              <a:rPr lang="ru-RU" b="0"/>
              <a:t> </a:t>
            </a:r>
            <a:r>
              <a:rPr lang="ru-RU"/>
              <a:t>ремонтов</a:t>
            </a:r>
          </a:p>
          <a:p>
            <a:pPr>
              <a:buFont typeface="Wingdings" pitchFamily="2" charset="2"/>
              <a:buChar char="§"/>
            </a:pPr>
            <a:r>
              <a:rPr lang="ru-RU" b="0"/>
              <a:t>недостоверная или неполная информация о ремонтах</a:t>
            </a:r>
          </a:p>
          <a:p>
            <a:pPr>
              <a:buFont typeface="Wingdings" pitchFamily="2" charset="2"/>
              <a:buChar char="§"/>
            </a:pPr>
            <a:r>
              <a:rPr lang="ru-RU" b="0"/>
              <a:t>нарушения регламентов, приводящие к большим штрафам</a:t>
            </a:r>
          </a:p>
          <a:p>
            <a:endParaRPr lang="ru-RU" b="0"/>
          </a:p>
          <a:p>
            <a:r>
              <a:rPr lang="ru-RU">
                <a:solidFill>
                  <a:srgbClr val="FF6600"/>
                </a:solidFill>
              </a:rPr>
              <a:t>Как следствие снижается производительность и качество работы на всех уровнях предприятия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1975" y="373063"/>
            <a:ext cx="72009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>
                <a:latin typeface="Arial" charset="0"/>
              </a:rPr>
              <a:t>Оперативные заявки на вывод оборудования</a:t>
            </a:r>
          </a:p>
        </p:txBody>
      </p:sp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>
                <a:solidFill>
                  <a:schemeClr val="bg1"/>
                </a:solidFill>
                <a:latin typeface="Arial" charset="0"/>
              </a:rPr>
              <a:t>Зачем нужна автоматизация оперативных заявок?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Rectangle 1031"/>
          <p:cNvSpPr>
            <a:spLocks noChangeArrowheads="1"/>
          </p:cNvSpPr>
          <p:nvPr/>
        </p:nvSpPr>
        <p:spPr bwMode="auto">
          <a:xfrm>
            <a:off x="-1588" y="2222273"/>
            <a:ext cx="1697038" cy="31160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40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Rectangle 3"/>
          <p:cNvSpPr txBox="1">
            <a:spLocks noChangeArrowheads="1"/>
          </p:cNvSpPr>
          <p:nvPr/>
        </p:nvSpPr>
        <p:spPr bwMode="auto">
          <a:xfrm>
            <a:off x="1901825" y="1423236"/>
            <a:ext cx="724217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 marL="266700" indent="-2667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ru-RU" sz="1400" dirty="0">
                <a:latin typeface="Arial" charset="0"/>
              </a:rPr>
              <a:t>Генерирующие компании: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ru-RU" sz="1400" b="0" dirty="0" err="1">
                <a:latin typeface="Arial" charset="0"/>
              </a:rPr>
              <a:t>РусГидро</a:t>
            </a:r>
            <a:r>
              <a:rPr lang="ru-RU" sz="1400" b="0" dirty="0" smtClean="0">
                <a:latin typeface="Arial" charset="0"/>
              </a:rPr>
              <a:t>, Росэнергоатом, </a:t>
            </a:r>
            <a:r>
              <a:rPr lang="ru-RU" sz="1400" b="0" dirty="0">
                <a:latin typeface="Arial" charset="0"/>
              </a:rPr>
              <a:t>ИНТЕР РАО ЕЭС, ОГК-2, </a:t>
            </a:r>
            <a:r>
              <a:rPr lang="ru-RU" sz="1400" b="0" dirty="0" smtClean="0">
                <a:latin typeface="Arial" charset="0"/>
              </a:rPr>
              <a:t>Э.ОН Россия, </a:t>
            </a:r>
            <a:r>
              <a:rPr lang="ru-RU" sz="1400" b="0" dirty="0" err="1" smtClean="0">
                <a:latin typeface="Arial" charset="0"/>
              </a:rPr>
              <a:t>Энел</a:t>
            </a:r>
            <a:r>
              <a:rPr lang="ru-RU" sz="1400" b="0" dirty="0" smtClean="0">
                <a:latin typeface="Arial" charset="0"/>
              </a:rPr>
              <a:t> ОГК-5, ТГК-1</a:t>
            </a:r>
            <a:r>
              <a:rPr lang="ru-RU" sz="1400" b="0" dirty="0">
                <a:latin typeface="Arial" charset="0"/>
              </a:rPr>
              <a:t>, Мосэнерго (ТГК-3), </a:t>
            </a:r>
            <a:r>
              <a:rPr lang="ru-RU" sz="1400" b="0" dirty="0" err="1" smtClean="0">
                <a:latin typeface="Arial" charset="0"/>
              </a:rPr>
              <a:t>Квадра</a:t>
            </a:r>
            <a:r>
              <a:rPr lang="ru-RU" sz="1400" b="0" dirty="0" smtClean="0">
                <a:latin typeface="Arial" charset="0"/>
              </a:rPr>
              <a:t>, ТГК-5</a:t>
            </a:r>
            <a:r>
              <a:rPr lang="ru-RU" sz="1400" b="0" dirty="0">
                <a:latin typeface="Arial" charset="0"/>
              </a:rPr>
              <a:t>, Волжская ТГК (ТГК-7), </a:t>
            </a:r>
            <a:r>
              <a:rPr lang="ru-RU" sz="1400" b="0" dirty="0" smtClean="0">
                <a:latin typeface="Arial" charset="0"/>
              </a:rPr>
              <a:t>Лукойл-Ростовэнерго, </a:t>
            </a:r>
            <a:r>
              <a:rPr lang="ru-RU" sz="1400" b="0" dirty="0"/>
              <a:t>Лукойл-Кубаньэнерго</a:t>
            </a:r>
            <a:r>
              <a:rPr lang="ru-RU" sz="1400" b="0" dirty="0" smtClean="0"/>
              <a:t>, </a:t>
            </a:r>
            <a:r>
              <a:rPr lang="ru-RU" sz="1400" b="0" dirty="0" smtClean="0">
                <a:latin typeface="Arial" charset="0"/>
              </a:rPr>
              <a:t>ТГК-9, Кузбассэнерго, </a:t>
            </a:r>
            <a:r>
              <a:rPr lang="ru-RU" sz="1400" b="0" dirty="0">
                <a:latin typeface="Arial" charset="0"/>
              </a:rPr>
              <a:t>Енисейская ТГК (ТГК-13</a:t>
            </a:r>
            <a:r>
              <a:rPr lang="ru-RU" sz="1400" b="0" dirty="0" smtClean="0">
                <a:latin typeface="Arial" charset="0"/>
              </a:rPr>
              <a:t>), Генерирующая компания (Татарстан), ТГК-16, МОЭК</a:t>
            </a:r>
            <a:endParaRPr lang="ru-RU" sz="1400" b="0" dirty="0">
              <a:latin typeface="Arial" charset="0"/>
            </a:endParaRPr>
          </a:p>
        </p:txBody>
      </p:sp>
      <p:sp>
        <p:nvSpPr>
          <p:cNvPr id="88070" name="Rectangle 3"/>
          <p:cNvSpPr txBox="1">
            <a:spLocks noChangeArrowheads="1"/>
          </p:cNvSpPr>
          <p:nvPr/>
        </p:nvSpPr>
        <p:spPr bwMode="auto">
          <a:xfrm>
            <a:off x="1898650" y="2612274"/>
            <a:ext cx="7245350" cy="365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 marL="266700" indent="-2667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ru-RU" sz="1400" dirty="0">
                <a:latin typeface="Arial" charset="0"/>
              </a:rPr>
              <a:t>Сетевые компании: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ru-RU" sz="1400" b="0" dirty="0">
                <a:latin typeface="Arial" charset="0"/>
              </a:rPr>
              <a:t>ФСК ЕЭС</a:t>
            </a:r>
            <a:r>
              <a:rPr lang="ru-RU" sz="1400" b="0" dirty="0" smtClean="0">
                <a:latin typeface="Arial" charset="0"/>
              </a:rPr>
              <a:t>, </a:t>
            </a:r>
            <a:r>
              <a:rPr lang="ru-RU" sz="1400" b="0" dirty="0" err="1" smtClean="0">
                <a:latin typeface="Arial" charset="0"/>
              </a:rPr>
              <a:t>Укрэнерго</a:t>
            </a:r>
            <a:r>
              <a:rPr lang="ru-RU" sz="1400" b="0" dirty="0" smtClean="0">
                <a:latin typeface="Arial" charset="0"/>
              </a:rPr>
              <a:t>, </a:t>
            </a:r>
            <a:r>
              <a:rPr lang="ru-RU" sz="1400" b="0" dirty="0">
                <a:latin typeface="Arial" charset="0"/>
              </a:rPr>
              <a:t>МОЭСК, Ленэнерго</a:t>
            </a:r>
            <a:r>
              <a:rPr lang="ru-RU" sz="1400" b="0" dirty="0" smtClean="0">
                <a:latin typeface="Arial" charset="0"/>
              </a:rPr>
              <a:t>, </a:t>
            </a:r>
            <a:r>
              <a:rPr lang="ru-RU" sz="1400" b="0" dirty="0"/>
              <a:t>Грузинская государственная </a:t>
            </a:r>
            <a:r>
              <a:rPr lang="ru-RU" sz="1400" b="0" dirty="0" smtClean="0"/>
              <a:t>энергосистема, </a:t>
            </a:r>
            <a:r>
              <a:rPr lang="ru-RU" sz="1400" b="0" dirty="0" smtClean="0">
                <a:latin typeface="Arial" charset="0"/>
              </a:rPr>
              <a:t>Алатау </a:t>
            </a:r>
            <a:r>
              <a:rPr lang="ru-RU" sz="1400" b="0" dirty="0">
                <a:latin typeface="Arial" charset="0"/>
              </a:rPr>
              <a:t>Жарык </a:t>
            </a:r>
            <a:r>
              <a:rPr lang="ru-RU" sz="1400" b="0" dirty="0" err="1" smtClean="0">
                <a:latin typeface="Arial" charset="0"/>
              </a:rPr>
              <a:t>Компаниясы</a:t>
            </a:r>
            <a:r>
              <a:rPr lang="ru-RU" sz="1400" b="0" dirty="0" smtClean="0">
                <a:latin typeface="Arial" charset="0"/>
              </a:rPr>
              <a:t>, </a:t>
            </a:r>
            <a:r>
              <a:rPr lang="ru-RU" sz="1400" b="0" dirty="0" err="1">
                <a:latin typeface="Arial" charset="0"/>
              </a:rPr>
              <a:t>Тюменьэнерго</a:t>
            </a:r>
            <a:r>
              <a:rPr lang="ru-RU" sz="1400" b="0" dirty="0">
                <a:latin typeface="Arial" charset="0"/>
              </a:rPr>
              <a:t>, Башкирэнерго, Кубаньэнерго, </a:t>
            </a:r>
            <a:r>
              <a:rPr lang="ru-RU" sz="1400" b="0" dirty="0" err="1" smtClean="0">
                <a:latin typeface="Arial" charset="0"/>
              </a:rPr>
              <a:t>Янтарьэнерго</a:t>
            </a:r>
            <a:r>
              <a:rPr lang="ru-RU" sz="1400" b="0" dirty="0" smtClean="0">
                <a:latin typeface="Arial" charset="0"/>
              </a:rPr>
              <a:t>, Сетевая компания (Татарстан), ДРСК, </a:t>
            </a:r>
            <a:r>
              <a:rPr lang="ru-RU" sz="1400" b="0" dirty="0" err="1" smtClean="0">
                <a:latin typeface="Arial" charset="0"/>
              </a:rPr>
              <a:t>СПбЭС</a:t>
            </a:r>
            <a:endParaRPr lang="ru-RU" sz="1400" b="0" dirty="0">
              <a:latin typeface="Arial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ru-RU" sz="1400" b="0" dirty="0">
                <a:latin typeface="Arial" charset="0"/>
              </a:rPr>
              <a:t>МРСК Волги: Пензаэнерго, Самарские РС, Саратовские РС, Ульяновские РС, Мордовэнерго, </a:t>
            </a:r>
            <a:r>
              <a:rPr lang="ru-RU" sz="1400" b="0" dirty="0" err="1">
                <a:latin typeface="Arial" charset="0"/>
              </a:rPr>
              <a:t>Чувашэнерго</a:t>
            </a:r>
            <a:endParaRPr lang="ru-RU" sz="1400" b="0" dirty="0">
              <a:latin typeface="Arial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ru-RU" sz="1400" b="0" dirty="0">
                <a:latin typeface="Arial" charset="0"/>
              </a:rPr>
              <a:t>МРСК Сибири: Красноярскэнерго, Омскэнерго, Томская РК, Алтайэнерго, Бурятэнерго, Кузбассэнерго-РЭС, </a:t>
            </a:r>
            <a:r>
              <a:rPr lang="ru-RU" sz="1400" b="0" dirty="0" err="1">
                <a:latin typeface="Arial" charset="0"/>
              </a:rPr>
              <a:t>Хакасэнерго</a:t>
            </a:r>
            <a:r>
              <a:rPr lang="ru-RU" sz="1400" b="0" dirty="0">
                <a:latin typeface="Arial" charset="0"/>
              </a:rPr>
              <a:t>, Читаэнерго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ru-RU" sz="1400" b="0" dirty="0">
                <a:latin typeface="Arial" charset="0"/>
              </a:rPr>
              <a:t>МРСК Центра и Приволжья: Владимирэнерго, Ивэнерго, Калугаэнерго, Кировэнерго, Мариэнерго, Нижновэнерго, Тулэнерго, Рязаньэнерго, Удмуртэнерго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ru-RU" sz="1400" b="0" dirty="0">
                <a:latin typeface="Arial" charset="0"/>
              </a:rPr>
              <a:t>МРСК Урала: Пермэнерго, Свердловэнерго, Челябэнерго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ru-RU" sz="1400" b="0" dirty="0">
                <a:latin typeface="Arial" charset="0"/>
              </a:rPr>
              <a:t>МРСК Юга: Волгоградэнерго, </a:t>
            </a:r>
            <a:r>
              <a:rPr lang="ru-RU" sz="1400" b="0" dirty="0" smtClean="0">
                <a:latin typeface="Arial" charset="0"/>
              </a:rPr>
              <a:t>Ростовэнерго</a:t>
            </a:r>
            <a:r>
              <a:rPr lang="ru-RU" sz="1400" b="0" dirty="0">
                <a:latin typeface="Arial" charset="0"/>
              </a:rPr>
              <a:t>, Астраханьэнерго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ru-RU" sz="1400" b="0" dirty="0">
                <a:latin typeface="Arial" charset="0"/>
              </a:rPr>
              <a:t>МРСК Северо-Запада: Архэнерго, Комиэнерго, Новгородэнерго, Псковэнерго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ru-RU" sz="1400" b="0" dirty="0">
                <a:latin typeface="Arial" charset="0"/>
              </a:rPr>
              <a:t>МРСК Центра: Брянскэнерго, Липецкэнерго, Смоленскэнерго, Тамбовэнерго</a:t>
            </a:r>
          </a:p>
        </p:txBody>
      </p:sp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Внедрения </a:t>
            </a:r>
            <a:r>
              <a:rPr lang="ru-RU" sz="2000" b="0" dirty="0" smtClean="0">
                <a:solidFill>
                  <a:schemeClr val="bg1"/>
                </a:solidFill>
                <a:latin typeface="Arial" charset="0"/>
              </a:rPr>
              <a:t>подсистемы</a:t>
            </a:r>
            <a:endParaRPr lang="en-US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1975" y="373063"/>
            <a:ext cx="42779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 smtClean="0">
                <a:latin typeface="Arial" charset="0"/>
              </a:rPr>
              <a:t>ПС «Оперативные заявки»</a:t>
            </a:r>
            <a:endParaRPr lang="ru-RU" sz="2400" dirty="0">
              <a:latin typeface="Arial" charset="0"/>
            </a:endParaRPr>
          </a:p>
        </p:txBody>
      </p:sp>
      <p:sp>
        <p:nvSpPr>
          <p:cNvPr id="18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1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898651" y="6270171"/>
            <a:ext cx="7245350" cy="58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 marL="266700" indent="-2667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ru-RU" sz="1400" dirty="0" smtClean="0">
                <a:latin typeface="Arial" charset="0"/>
              </a:rPr>
              <a:t>Другие:</a:t>
            </a:r>
            <a:endParaRPr lang="ru-RU" sz="1400" dirty="0">
              <a:latin typeface="Arial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Font typeface="Wingdings" pitchFamily="2" charset="2"/>
              <a:buChar char="n"/>
            </a:pPr>
            <a:r>
              <a:rPr lang="ru-RU" sz="1400" b="0" dirty="0" smtClean="0">
                <a:latin typeface="Arial" charset="0"/>
              </a:rPr>
              <a:t>РАО ЭС Востока, Роснефть, </a:t>
            </a:r>
            <a:r>
              <a:rPr lang="ru-RU" sz="1400" b="0" dirty="0" err="1" smtClean="0">
                <a:latin typeface="Arial" charset="0"/>
              </a:rPr>
              <a:t>Газпромнефть</a:t>
            </a:r>
            <a:r>
              <a:rPr lang="ru-RU" sz="1400" b="0" dirty="0" smtClean="0">
                <a:latin typeface="Arial" charset="0"/>
              </a:rPr>
              <a:t>, </a:t>
            </a:r>
            <a:r>
              <a:rPr lang="ru-RU" sz="1400" b="0" dirty="0" err="1" smtClean="0">
                <a:latin typeface="Arial" charset="0"/>
              </a:rPr>
              <a:t>Алтай-кокс</a:t>
            </a:r>
            <a:r>
              <a:rPr lang="ru-RU" sz="1400" b="0" dirty="0" smtClean="0">
                <a:latin typeface="Arial" charset="0"/>
              </a:rPr>
              <a:t> </a:t>
            </a:r>
            <a:endParaRPr lang="ru-RU" sz="1400" b="0" dirty="0"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1975" y="373063"/>
            <a:ext cx="4795838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>
                <a:latin typeface="Arial" charset="0"/>
              </a:rPr>
              <a:t>Дополнительная информация</a:t>
            </a:r>
          </a:p>
        </p:txBody>
      </p:sp>
      <p:sp>
        <p:nvSpPr>
          <p:cNvPr id="28675" name="Прямоугольник 11"/>
          <p:cNvSpPr>
            <a:spLocks noChangeArrowheads="1"/>
          </p:cNvSpPr>
          <p:nvPr/>
        </p:nvSpPr>
        <p:spPr bwMode="auto">
          <a:xfrm>
            <a:off x="2171700" y="3300413"/>
            <a:ext cx="655002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ru-RU" sz="1800" b="0" dirty="0">
                <a:cs typeface="Arial" charset="0"/>
              </a:rPr>
              <a:t>Тел./факс: (</a:t>
            </a:r>
            <a:r>
              <a:rPr lang="en-US" sz="1800" b="0" dirty="0">
                <a:cs typeface="Arial" charset="0"/>
              </a:rPr>
              <a:t>+7 </a:t>
            </a:r>
            <a:r>
              <a:rPr lang="ru-RU" sz="1800" b="0" dirty="0">
                <a:cs typeface="Arial" charset="0"/>
              </a:rPr>
              <a:t>846) </a:t>
            </a:r>
            <a:r>
              <a:rPr lang="ru-RU" sz="1800" b="0" dirty="0">
                <a:latin typeface="Arial" charset="0"/>
              </a:rPr>
              <a:t>205-79-00</a:t>
            </a:r>
            <a:r>
              <a:rPr lang="ru-RU" dirty="0"/>
              <a:t> </a:t>
            </a:r>
            <a:endParaRPr lang="ru-RU" sz="1800" b="0" dirty="0">
              <a:cs typeface="Arial" charset="0"/>
            </a:endParaRPr>
          </a:p>
          <a:p>
            <a:pPr algn="ctr" eaLnBrk="0" hangingPunct="0">
              <a:buClr>
                <a:srgbClr val="FF9900"/>
              </a:buClr>
              <a:buFont typeface="Wingdings" pitchFamily="2" charset="2"/>
              <a:buNone/>
            </a:pPr>
            <a:r>
              <a:rPr lang="ru-RU" sz="1800" b="0" dirty="0">
                <a:cs typeface="Arial" charset="0"/>
              </a:rPr>
              <a:t>E-</a:t>
            </a:r>
            <a:r>
              <a:rPr lang="ru-RU" sz="1800" b="0" dirty="0" err="1">
                <a:cs typeface="Arial" charset="0"/>
              </a:rPr>
              <a:t>mail</a:t>
            </a:r>
            <a:r>
              <a:rPr lang="ru-RU" sz="1800" b="0" dirty="0">
                <a:cs typeface="Arial" charset="0"/>
              </a:rPr>
              <a:t>: </a:t>
            </a:r>
            <a:r>
              <a:rPr lang="en-US" sz="1800" b="0" dirty="0" smtClean="0">
                <a:cs typeface="Arial" charset="0"/>
              </a:rPr>
              <a:t>sales@sms-it.ru</a:t>
            </a:r>
            <a:endParaRPr lang="ru-RU" sz="1800" b="0" dirty="0">
              <a:cs typeface="Arial" charset="0"/>
            </a:endParaRPr>
          </a:p>
          <a:p>
            <a:pPr algn="ctr" eaLnBrk="0" hangingPunct="0">
              <a:spcBef>
                <a:spcPts val="18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 b="0" dirty="0">
                <a:cs typeface="Arial" charset="0"/>
                <a:hlinkClick r:id="rId3"/>
              </a:rPr>
              <a:t>http://www</a:t>
            </a:r>
            <a:r>
              <a:rPr lang="ru-RU" sz="1800" b="0" dirty="0" smtClean="0">
                <a:latin typeface="Arial" charset="0"/>
                <a:cs typeface="Arial" charset="0"/>
                <a:hlinkClick r:id="rId3"/>
              </a:rPr>
              <a:t>.</a:t>
            </a:r>
            <a:r>
              <a:rPr lang="en-US" sz="1800" b="0" dirty="0" smtClean="0">
                <a:cs typeface="Arial" charset="0"/>
                <a:hlinkClick r:id="rId3"/>
              </a:rPr>
              <a:t>asureo.ru</a:t>
            </a:r>
            <a:endParaRPr lang="ru-RU" sz="1800" b="0" dirty="0">
              <a:latin typeface="Arial" charset="0"/>
              <a:cs typeface="Arial" charset="0"/>
            </a:endParaRPr>
          </a:p>
          <a:p>
            <a:pPr algn="ctr"/>
            <a:endParaRPr lang="ru-RU" sz="1800" b="0" i="1" dirty="0">
              <a:latin typeface="Arial" charset="0"/>
            </a:endParaRPr>
          </a:p>
          <a:p>
            <a:pPr algn="ctr"/>
            <a:r>
              <a:rPr lang="ru-RU" sz="1800" b="0" i="1" dirty="0" err="1">
                <a:latin typeface="Arial" charset="0"/>
              </a:rPr>
              <a:t>Демо</a:t>
            </a:r>
            <a:r>
              <a:rPr lang="ru-RU" sz="1800" b="0" i="1" dirty="0">
                <a:latin typeface="Arial" charset="0"/>
              </a:rPr>
              <a:t>-версия ПК «АСУРЭО»:</a:t>
            </a:r>
            <a:endParaRPr lang="en-US" sz="1800" b="0" i="1" dirty="0">
              <a:latin typeface="Arial" charset="0"/>
            </a:endParaRPr>
          </a:p>
          <a:p>
            <a:pPr algn="ctr"/>
            <a:r>
              <a:rPr lang="en-US" sz="1800" b="0" dirty="0">
                <a:latin typeface="Arial" charset="0"/>
                <a:hlinkClick r:id="rId4"/>
              </a:rPr>
              <a:t>http://demo.asureo.ru:567/zvk</a:t>
            </a:r>
            <a:r>
              <a:rPr lang="en-US" sz="1800" b="0" dirty="0" smtClean="0">
                <a:latin typeface="Arial" charset="0"/>
                <a:hlinkClick r:id="rId4"/>
              </a:rPr>
              <a:t>/</a:t>
            </a:r>
            <a:r>
              <a:rPr lang="en-US" sz="1800" b="0" dirty="0" smtClean="0">
                <a:latin typeface="Arial" charset="0"/>
              </a:rPr>
              <a:t> </a:t>
            </a:r>
            <a:endParaRPr lang="ru-RU" sz="1800" b="0" dirty="0">
              <a:latin typeface="Arial" charset="0"/>
            </a:endParaRPr>
          </a:p>
        </p:txBody>
      </p:sp>
      <p:pic>
        <p:nvPicPr>
          <p:cNvPr id="28678" name="Picture 25" descr="SMS-A-logo-v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470025"/>
            <a:ext cx="277971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 Box 6"/>
          <p:cNvSpPr txBox="1">
            <a:spLocks noChangeArrowheads="1"/>
          </p:cNvSpPr>
          <p:nvPr/>
        </p:nvSpPr>
        <p:spPr bwMode="auto">
          <a:xfrm>
            <a:off x="3238500" y="5803900"/>
            <a:ext cx="5905500" cy="7016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pPr eaLnBrk="0" hangingPunct="0">
              <a:buClr>
                <a:srgbClr val="FF9933"/>
              </a:buClr>
              <a:buFont typeface="Arial" charset="0"/>
              <a:buNone/>
            </a:pPr>
            <a:r>
              <a:rPr lang="ru-RU" sz="4000" i="1">
                <a:solidFill>
                  <a:schemeClr val="bg1"/>
                </a:solidFill>
                <a:latin typeface="Coronet" pitchFamily="66" charset="0"/>
              </a:rPr>
              <a:t>Спасибо за внимание!</a:t>
            </a:r>
            <a:endParaRPr lang="ru-RU" sz="1800">
              <a:latin typeface="Coronet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 smtClean="0"/>
              <a:t>Более </a:t>
            </a:r>
            <a:r>
              <a:rPr lang="en-US" b="0" dirty="0" smtClean="0"/>
              <a:t>7</a:t>
            </a:r>
            <a:r>
              <a:rPr lang="ru-RU" b="0" dirty="0" smtClean="0"/>
              <a:t>00 внедрений</a:t>
            </a:r>
            <a:endParaRPr lang="ru-RU" b="0" dirty="0"/>
          </a:p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 smtClean="0"/>
              <a:t>Готовый продукт для типовых бизнес-процессов</a:t>
            </a:r>
          </a:p>
          <a:p>
            <a:pPr>
              <a:spcAft>
                <a:spcPct val="50000"/>
              </a:spcAft>
              <a:buFont typeface="Webdings" pitchFamily="18" charset="2"/>
              <a:buChar char="&lt;"/>
            </a:pPr>
            <a:r>
              <a:rPr lang="ru-RU" b="0" dirty="0" smtClean="0"/>
              <a:t>Адаптация системы под индивидуальные требования</a:t>
            </a:r>
            <a:endParaRPr lang="ru-RU" b="0" dirty="0"/>
          </a:p>
          <a:p>
            <a:endParaRPr lang="ru-RU" b="0" dirty="0"/>
          </a:p>
        </p:txBody>
      </p:sp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1975" y="373063"/>
            <a:ext cx="63545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>
                <a:latin typeface="Arial" charset="0"/>
              </a:rPr>
              <a:t>О</a:t>
            </a:r>
            <a:r>
              <a:rPr lang="ru-RU" sz="2400" dirty="0" smtClean="0">
                <a:latin typeface="Arial" charset="0"/>
              </a:rPr>
              <a:t>собенности ПС «Оперативные заявки»</a:t>
            </a:r>
            <a:endParaRPr lang="ru-RU" sz="2400" dirty="0">
              <a:latin typeface="Arial" charset="0"/>
            </a:endParaRPr>
          </a:p>
        </p:txBody>
      </p:sp>
      <p:sp>
        <p:nvSpPr>
          <p:cNvPr id="48134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Надежное </a:t>
            </a:r>
            <a:r>
              <a:rPr lang="ru-RU" sz="2000" b="0" dirty="0" smtClean="0">
                <a:solidFill>
                  <a:schemeClr val="bg1"/>
                </a:solidFill>
                <a:latin typeface="Arial" charset="0"/>
              </a:rPr>
              <a:t>решение для энергетических компаний</a:t>
            </a:r>
            <a:endParaRPr lang="en-US" sz="2000" b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8142" name="Picture 40" descr="Logo-VoTGK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5324475"/>
            <a:ext cx="2284413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16" descr="Картинка 1 из 469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3109913"/>
            <a:ext cx="2663825" cy="164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6" name="Picture 18" descr="Картинка 2 из 1684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5569744"/>
            <a:ext cx="1917700" cy="120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8" name="Picture 20" descr="Картинка 27 из 32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5684838"/>
            <a:ext cx="193675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0" name="Picture 22" descr="ОГК-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5548313"/>
            <a:ext cx="15049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4" name="Picture 26" descr="logo_smal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4716463"/>
            <a:ext cx="901700" cy="7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6" name="Picture 28" descr="МРСК-ВОЛГИ">
            <a:hlinkClick r:id="rId13" tooltip="На главную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4573588"/>
            <a:ext cx="17430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68" name="Picture 40" descr="ОАО МРСК Центра и Приволжья">
            <a:hlinkClick r:id="rId15" tooltip="ОАО МРСК Центра и Приволжья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408488"/>
            <a:ext cx="23812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70" name="Picture 42" descr="Пресс-служба ОАО 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630738"/>
            <a:ext cx="16097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99" name="Picture 71" descr="rg_new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3103563"/>
            <a:ext cx="1706562" cy="13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00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201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8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1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30" name="Picture 6" descr="МОЭСК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3093009"/>
            <a:ext cx="2233612" cy="131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Webdings" pitchFamily="18" charset="2"/>
              <a:buChar char="&lt;"/>
            </a:pPr>
            <a:r>
              <a:rPr lang="ru-RU" b="0"/>
              <a:t>Единая информационная среда для всех уровней диспетчерского управления</a:t>
            </a:r>
          </a:p>
          <a:p>
            <a:pPr>
              <a:spcBef>
                <a:spcPct val="50000"/>
              </a:spcBef>
              <a:buFont typeface="Webdings" pitchFamily="18" charset="2"/>
              <a:buChar char="&lt;"/>
            </a:pPr>
            <a:r>
              <a:rPr lang="ru-RU" b="0"/>
              <a:t>Автоматизация работы с местными оперативными заявками</a:t>
            </a:r>
          </a:p>
          <a:p>
            <a:pPr>
              <a:spcBef>
                <a:spcPct val="50000"/>
              </a:spcBef>
              <a:buFont typeface="Webdings" pitchFamily="18" charset="2"/>
              <a:buChar char="&lt;"/>
            </a:pPr>
            <a:r>
              <a:rPr lang="ru-RU" b="0"/>
              <a:t>Система легко настраивается под структуру любого предприятия</a:t>
            </a:r>
          </a:p>
          <a:p>
            <a:pPr>
              <a:spcBef>
                <a:spcPct val="50000"/>
              </a:spcBef>
              <a:buFont typeface="Webdings" pitchFamily="18" charset="2"/>
              <a:buChar char="&lt;"/>
            </a:pPr>
            <a:r>
              <a:rPr lang="ru-RU" b="0"/>
              <a:t>Подходит для всех участников процесса от инженеров до руководителей</a:t>
            </a:r>
          </a:p>
          <a:p>
            <a:pPr>
              <a:spcBef>
                <a:spcPct val="50000"/>
              </a:spcBef>
              <a:buFont typeface="Webdings" pitchFamily="18" charset="2"/>
              <a:buChar char="&lt;"/>
            </a:pPr>
            <a:r>
              <a:rPr lang="ru-RU" b="0"/>
              <a:t>Интеграция со сторонними системами</a:t>
            </a:r>
          </a:p>
          <a:p>
            <a:pPr>
              <a:spcBef>
                <a:spcPct val="50000"/>
              </a:spcBef>
              <a:buFont typeface="Webdings" pitchFamily="18" charset="2"/>
              <a:buChar char="&lt;"/>
            </a:pPr>
            <a:r>
              <a:rPr lang="ru-RU" b="0"/>
              <a:t>Регулярное расширение функционала</a:t>
            </a:r>
          </a:p>
          <a:p>
            <a:pPr>
              <a:spcBef>
                <a:spcPct val="50000"/>
              </a:spcBef>
              <a:buFont typeface="Webdings" pitchFamily="18" charset="2"/>
              <a:buChar char="&lt;"/>
            </a:pPr>
            <a:r>
              <a:rPr lang="ru-RU" b="0"/>
              <a:t>Полный спектр услуг по внедрению системы от проведения обследования до сопровождения</a:t>
            </a:r>
          </a:p>
          <a:p>
            <a:pPr>
              <a:buFont typeface="Wingdings" pitchFamily="2" charset="2"/>
              <a:buChar char="§"/>
            </a:pPr>
            <a:endParaRPr lang="ru-RU" b="0"/>
          </a:p>
        </p:txBody>
      </p:sp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0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1975" y="373063"/>
            <a:ext cx="43628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 smtClean="0">
                <a:latin typeface="Arial" charset="0"/>
              </a:rPr>
              <a:t>ПС «Оперативные заявки»</a:t>
            </a:r>
            <a:endParaRPr lang="ru-RU" sz="2400" dirty="0"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1785938" y="1784350"/>
            <a:ext cx="7319962" cy="4826000"/>
            <a:chOff x="1125" y="1124"/>
            <a:chExt cx="4611" cy="3040"/>
          </a:xfrm>
        </p:grpSpPr>
        <p:pic>
          <p:nvPicPr>
            <p:cNvPr id="93190" name="Picture 2"/>
            <p:cNvPicPr>
              <a:picLocks noChangeAspect="1" noChangeArrowheads="1"/>
            </p:cNvPicPr>
            <p:nvPr/>
          </p:nvPicPr>
          <p:blipFill>
            <a:blip r:embed="rId2">
              <a:lum bright="6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" y="1305"/>
              <a:ext cx="4500" cy="2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2305"/>
              <a:ext cx="840" cy="6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3192" name="Group 39"/>
            <p:cNvGrpSpPr>
              <a:grpSpLocks/>
            </p:cNvGrpSpPr>
            <p:nvPr/>
          </p:nvGrpSpPr>
          <p:grpSpPr bwMode="auto">
            <a:xfrm>
              <a:off x="1247" y="1895"/>
              <a:ext cx="1170" cy="405"/>
              <a:chOff x="1215" y="1215"/>
              <a:chExt cx="1170" cy="405"/>
            </a:xfrm>
          </p:grpSpPr>
          <p:sp>
            <p:nvSpPr>
              <p:cNvPr id="93193" name="Прямоугольная выноска 18"/>
              <p:cNvSpPr>
                <a:spLocks noChangeArrowheads="1"/>
              </p:cNvSpPr>
              <p:nvPr/>
            </p:nvSpPr>
            <p:spPr bwMode="auto">
              <a:xfrm>
                <a:off x="1215" y="1215"/>
                <a:ext cx="1170" cy="405"/>
              </a:xfrm>
              <a:prstGeom prst="wedgeRect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Clr>
                    <a:srgbClr val="FF9900"/>
                  </a:buClr>
                  <a:buFont typeface="Arial" charset="0"/>
                  <a:buNone/>
                </a:pPr>
                <a:endParaRPr lang="ru-RU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194" name="TextBox 19"/>
              <p:cNvSpPr txBox="1">
                <a:spLocks noChangeArrowheads="1"/>
              </p:cNvSpPr>
              <p:nvPr/>
            </p:nvSpPr>
            <p:spPr bwMode="auto">
              <a:xfrm>
                <a:off x="1215" y="1215"/>
                <a:ext cx="114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algn="ctr">
                  <a:buFont typeface="Arial" charset="0"/>
                  <a:buNone/>
                </a:pPr>
                <a:r>
                  <a:rPr lang="ru-RU" sz="1600"/>
                  <a:t>Генерирующие компании</a:t>
                </a:r>
              </a:p>
            </p:txBody>
          </p:sp>
        </p:grpSp>
        <p:pic>
          <p:nvPicPr>
            <p:cNvPr id="9319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" y="2323"/>
              <a:ext cx="828" cy="5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3196" name="Group 38"/>
            <p:cNvGrpSpPr>
              <a:grpSpLocks/>
            </p:cNvGrpSpPr>
            <p:nvPr/>
          </p:nvGrpSpPr>
          <p:grpSpPr bwMode="auto">
            <a:xfrm>
              <a:off x="4250" y="1947"/>
              <a:ext cx="863" cy="374"/>
              <a:chOff x="1162" y="3091"/>
              <a:chExt cx="863" cy="374"/>
            </a:xfrm>
          </p:grpSpPr>
          <p:sp>
            <p:nvSpPr>
              <p:cNvPr id="93197" name="Прямоугольная выноска 20"/>
              <p:cNvSpPr>
                <a:spLocks noChangeArrowheads="1"/>
              </p:cNvSpPr>
              <p:nvPr/>
            </p:nvSpPr>
            <p:spPr bwMode="auto">
              <a:xfrm>
                <a:off x="1170" y="3105"/>
                <a:ext cx="855" cy="360"/>
              </a:xfrm>
              <a:prstGeom prst="wedgeRect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Clr>
                    <a:srgbClr val="FF9900"/>
                  </a:buClr>
                  <a:buFont typeface="Arial" charset="0"/>
                  <a:buNone/>
                </a:pPr>
                <a:endParaRPr lang="ru-RU"/>
              </a:p>
            </p:txBody>
          </p:sp>
          <p:sp>
            <p:nvSpPr>
              <p:cNvPr id="93198" name="TextBox 21"/>
              <p:cNvSpPr txBox="1">
                <a:spLocks noChangeArrowheads="1"/>
              </p:cNvSpPr>
              <p:nvPr/>
            </p:nvSpPr>
            <p:spPr bwMode="auto">
              <a:xfrm>
                <a:off x="1162" y="3091"/>
                <a:ext cx="810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algn="ctr">
                  <a:buFont typeface="Arial" charset="0"/>
                  <a:buNone/>
                </a:pPr>
                <a:r>
                  <a:rPr lang="ru-RU" sz="1600"/>
                  <a:t>Сетевые компании</a:t>
                </a:r>
              </a:p>
            </p:txBody>
          </p:sp>
        </p:grpSp>
        <p:pic>
          <p:nvPicPr>
            <p:cNvPr id="9319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531"/>
              <a:ext cx="900" cy="6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3200" name="Group 40"/>
            <p:cNvGrpSpPr>
              <a:grpSpLocks/>
            </p:cNvGrpSpPr>
            <p:nvPr/>
          </p:nvGrpSpPr>
          <p:grpSpPr bwMode="auto">
            <a:xfrm>
              <a:off x="2646" y="1124"/>
              <a:ext cx="1170" cy="405"/>
              <a:chOff x="2790" y="1620"/>
              <a:chExt cx="1170" cy="405"/>
            </a:xfrm>
          </p:grpSpPr>
          <p:sp>
            <p:nvSpPr>
              <p:cNvPr id="93201" name="Прямоугольная выноска 22"/>
              <p:cNvSpPr>
                <a:spLocks noChangeArrowheads="1"/>
              </p:cNvSpPr>
              <p:nvPr/>
            </p:nvSpPr>
            <p:spPr bwMode="auto">
              <a:xfrm>
                <a:off x="2790" y="1620"/>
                <a:ext cx="1170" cy="405"/>
              </a:xfrm>
              <a:prstGeom prst="wedgeRect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Clr>
                    <a:srgbClr val="FF9900"/>
                  </a:buClr>
                  <a:buFont typeface="Arial" charset="0"/>
                  <a:buNone/>
                </a:pPr>
                <a:endParaRPr lang="ru-RU"/>
              </a:p>
            </p:txBody>
          </p:sp>
          <p:sp>
            <p:nvSpPr>
              <p:cNvPr id="93202" name="TextBox 23"/>
              <p:cNvSpPr txBox="1">
                <a:spLocks noChangeArrowheads="1"/>
              </p:cNvSpPr>
              <p:nvPr/>
            </p:nvSpPr>
            <p:spPr bwMode="auto">
              <a:xfrm>
                <a:off x="2835" y="1710"/>
                <a:ext cx="10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algn="ctr">
                  <a:buFont typeface="Arial" charset="0"/>
                  <a:buNone/>
                </a:pPr>
                <a:r>
                  <a:rPr lang="ru-RU" sz="1800"/>
                  <a:t>СО ЕЭС</a:t>
                </a:r>
              </a:p>
            </p:txBody>
          </p:sp>
        </p:grpSp>
        <p:pic>
          <p:nvPicPr>
            <p:cNvPr id="93203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" y="3675"/>
              <a:ext cx="816" cy="4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204" name="Прямоугольная выноска 24"/>
            <p:cNvSpPr>
              <a:spLocks noChangeArrowheads="1"/>
            </p:cNvSpPr>
            <p:nvPr/>
          </p:nvSpPr>
          <p:spPr bwMode="auto">
            <a:xfrm>
              <a:off x="4814" y="3268"/>
              <a:ext cx="886" cy="405"/>
            </a:xfrm>
            <a:prstGeom prst="wedgeRectCallout">
              <a:avLst>
                <a:gd name="adj1" fmla="val -24380"/>
                <a:gd name="adj2" fmla="val 62593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FF9900"/>
                </a:buClr>
                <a:buFont typeface="Arial" charset="0"/>
                <a:buNone/>
              </a:pPr>
              <a:endParaRPr lang="ru-RU"/>
            </a:p>
          </p:txBody>
        </p:sp>
        <p:sp>
          <p:nvSpPr>
            <p:cNvPr id="93205" name="TextBox 25"/>
            <p:cNvSpPr txBox="1">
              <a:spLocks noChangeArrowheads="1"/>
            </p:cNvSpPr>
            <p:nvPr/>
          </p:nvSpPr>
          <p:spPr bwMode="auto">
            <a:xfrm>
              <a:off x="4778" y="3335"/>
              <a:ext cx="9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>
                <a:buFont typeface="Arial" charset="0"/>
                <a:buNone/>
              </a:pPr>
              <a:r>
                <a:rPr lang="ru-RU" sz="1600"/>
                <a:t>Потребители</a:t>
              </a:r>
            </a:p>
          </p:txBody>
        </p:sp>
        <p:pic>
          <p:nvPicPr>
            <p:cNvPr id="93206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3555"/>
              <a:ext cx="855" cy="5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207" name="Прямоугольная выноска 26"/>
            <p:cNvSpPr>
              <a:spLocks noChangeArrowheads="1"/>
            </p:cNvSpPr>
            <p:nvPr/>
          </p:nvSpPr>
          <p:spPr bwMode="auto">
            <a:xfrm>
              <a:off x="2631" y="3148"/>
              <a:ext cx="1170" cy="405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FF9900"/>
                </a:buClr>
                <a:buFont typeface="Arial" charset="0"/>
                <a:buNone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3208" name="TextBox 27"/>
            <p:cNvSpPr txBox="1">
              <a:spLocks noChangeArrowheads="1"/>
            </p:cNvSpPr>
            <p:nvPr/>
          </p:nvSpPr>
          <p:spPr bwMode="auto">
            <a:xfrm>
              <a:off x="2615" y="3145"/>
              <a:ext cx="121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>
                <a:buFont typeface="Arial" charset="0"/>
                <a:buNone/>
              </a:pPr>
              <a:r>
                <a:rPr lang="ru-RU" sz="1600"/>
                <a:t>Ведомственные энергообъекты</a:t>
              </a:r>
            </a:p>
          </p:txBody>
        </p:sp>
        <p:pic>
          <p:nvPicPr>
            <p:cNvPr id="93209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" y="3604"/>
              <a:ext cx="756" cy="4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3210" name="Group 43"/>
            <p:cNvGrpSpPr>
              <a:grpSpLocks/>
            </p:cNvGrpSpPr>
            <p:nvPr/>
          </p:nvGrpSpPr>
          <p:grpSpPr bwMode="auto">
            <a:xfrm>
              <a:off x="1304" y="3287"/>
              <a:ext cx="945" cy="315"/>
              <a:chOff x="4680" y="1215"/>
              <a:chExt cx="945" cy="315"/>
            </a:xfrm>
          </p:grpSpPr>
          <p:sp>
            <p:nvSpPr>
              <p:cNvPr id="93211" name="Прямоугольная выноска 29"/>
              <p:cNvSpPr>
                <a:spLocks noChangeArrowheads="1"/>
              </p:cNvSpPr>
              <p:nvPr/>
            </p:nvSpPr>
            <p:spPr bwMode="auto">
              <a:xfrm>
                <a:off x="4680" y="1215"/>
                <a:ext cx="945" cy="315"/>
              </a:xfrm>
              <a:prstGeom prst="wedgeRectCallout">
                <a:avLst>
                  <a:gd name="adj1" fmla="val -20833"/>
                  <a:gd name="adj2" fmla="val 6250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buClr>
                    <a:srgbClr val="FF9900"/>
                  </a:buClr>
                  <a:buFont typeface="Arial" charset="0"/>
                  <a:buNone/>
                </a:pPr>
                <a:endParaRPr lang="ru-RU">
                  <a:solidFill>
                    <a:schemeClr val="bg1"/>
                  </a:solidFill>
                </a:endParaRPr>
              </a:p>
            </p:txBody>
          </p:sp>
          <p:sp>
            <p:nvSpPr>
              <p:cNvPr id="93212" name="TextBox 30"/>
              <p:cNvSpPr txBox="1">
                <a:spLocks noChangeArrowheads="1"/>
              </p:cNvSpPr>
              <p:nvPr/>
            </p:nvSpPr>
            <p:spPr bwMode="auto">
              <a:xfrm>
                <a:off x="4725" y="1260"/>
                <a:ext cx="85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>
                  <a:buFont typeface="Arial" charset="0"/>
                  <a:buNone/>
                </a:pPr>
                <a:r>
                  <a:rPr lang="ru-RU" sz="1600"/>
                  <a:t>ОАО «АТС»</a:t>
                </a:r>
              </a:p>
            </p:txBody>
          </p:sp>
        </p:grpSp>
        <p:pic>
          <p:nvPicPr>
            <p:cNvPr id="93213" name="Picture 29" descr="http://im3-tub.yandex.net/i?id=94343361-0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" y="3624"/>
              <a:ext cx="765" cy="49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214" name="Прямоугольная выноска 29"/>
            <p:cNvSpPr>
              <a:spLocks noChangeArrowheads="1"/>
            </p:cNvSpPr>
            <p:nvPr/>
          </p:nvSpPr>
          <p:spPr bwMode="auto">
            <a:xfrm>
              <a:off x="3975" y="3267"/>
              <a:ext cx="801" cy="360"/>
            </a:xfrm>
            <a:prstGeom prst="wedgeRectCallout">
              <a:avLst>
                <a:gd name="adj1" fmla="val -24532"/>
                <a:gd name="adj2" fmla="val 625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Clr>
                  <a:srgbClr val="FF9900"/>
                </a:buClr>
                <a:buFont typeface="Arial" charset="0"/>
                <a:buNone/>
              </a:pPr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93215" name="TextBox 30"/>
            <p:cNvSpPr txBox="1">
              <a:spLocks noChangeArrowheads="1"/>
            </p:cNvSpPr>
            <p:nvPr/>
          </p:nvSpPr>
          <p:spPr bwMode="auto">
            <a:xfrm>
              <a:off x="3948" y="3267"/>
              <a:ext cx="80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>
                <a:buFont typeface="Arial" charset="0"/>
                <a:buNone/>
              </a:pPr>
              <a:r>
                <a:rPr lang="ru-RU" sz="1600"/>
                <a:t>Сбытовые   компании</a:t>
              </a:r>
            </a:p>
          </p:txBody>
        </p:sp>
        <p:sp>
          <p:nvSpPr>
            <p:cNvPr id="93216" name="AutoShape 63"/>
            <p:cNvSpPr>
              <a:spLocks noChangeArrowheads="1"/>
            </p:cNvSpPr>
            <p:nvPr/>
          </p:nvSpPr>
          <p:spPr bwMode="auto">
            <a:xfrm>
              <a:off x="4880" y="2864"/>
              <a:ext cx="150" cy="392"/>
            </a:xfrm>
            <a:prstGeom prst="upDownArrow">
              <a:avLst>
                <a:gd name="adj1" fmla="val 50000"/>
                <a:gd name="adj2" fmla="val 522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17" name="AutoShape 64"/>
            <p:cNvSpPr>
              <a:spLocks noChangeArrowheads="1"/>
            </p:cNvSpPr>
            <p:nvPr/>
          </p:nvSpPr>
          <p:spPr bwMode="auto">
            <a:xfrm rot="-1452898">
              <a:off x="1911" y="2908"/>
              <a:ext cx="1403" cy="145"/>
            </a:xfrm>
            <a:prstGeom prst="leftArrow">
              <a:avLst>
                <a:gd name="adj1" fmla="val 50000"/>
                <a:gd name="adj2" fmla="val 24189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18" name="AutoShape 65"/>
            <p:cNvSpPr>
              <a:spLocks noChangeArrowheads="1"/>
            </p:cNvSpPr>
            <p:nvPr/>
          </p:nvSpPr>
          <p:spPr bwMode="auto">
            <a:xfrm rot="1452898" flipH="1">
              <a:off x="3208" y="2905"/>
              <a:ext cx="1339" cy="152"/>
            </a:xfrm>
            <a:prstGeom prst="leftArrow">
              <a:avLst>
                <a:gd name="adj1" fmla="val 50000"/>
                <a:gd name="adj2" fmla="val 22023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3219" name="AutoShape 35"/>
            <p:cNvSpPr>
              <a:spLocks noChangeArrowheads="1"/>
            </p:cNvSpPr>
            <p:nvPr/>
          </p:nvSpPr>
          <p:spPr bwMode="auto">
            <a:xfrm>
              <a:off x="2194" y="2210"/>
              <a:ext cx="2083" cy="941"/>
            </a:xfrm>
            <a:custGeom>
              <a:avLst/>
              <a:gdLst>
                <a:gd name="G0" fmla="+- 9613 0 0"/>
                <a:gd name="G1" fmla="+- 10038 0 0"/>
                <a:gd name="G2" fmla="+- 5004 0 0"/>
                <a:gd name="G3" fmla="+- 21600 0 9613"/>
                <a:gd name="G4" fmla="+- 21600 0 10038"/>
                <a:gd name="G5" fmla="+- 21600 0 5004"/>
                <a:gd name="G6" fmla="+- 9613 0 10800"/>
                <a:gd name="G7" fmla="+- 10038 0 10800"/>
                <a:gd name="G8" fmla="*/ G7 5004 G6"/>
                <a:gd name="G9" fmla="+- 21600 0 G8"/>
                <a:gd name="T0" fmla="*/ G8 w 21600"/>
                <a:gd name="T1" fmla="*/ G1 h 21600"/>
                <a:gd name="T2" fmla="*/ G9 w 21600"/>
                <a:gd name="T3" fmla="*/ G4 h 21600"/>
              </a:gdLst>
              <a:ahLst/>
              <a:cxnLst>
                <a:cxn ang="0">
                  <a:pos x="r" y="vc"/>
                </a:cxn>
                <a:cxn ang="5400000">
                  <a:pos x="hc" y="b"/>
                </a:cxn>
                <a:cxn ang="10800000">
                  <a:pos x="l" y="vc"/>
                </a:cxn>
                <a:cxn ang="16200000">
                  <a:pos x="hc" y="t"/>
                </a:cxn>
              </a:cxnLst>
              <a:rect l="T0" t="T1" r="T2" b="T3"/>
              <a:pathLst>
                <a:path w="21600" h="21600">
                  <a:moveTo>
                    <a:pt x="10800" y="0"/>
                  </a:moveTo>
                  <a:lnTo>
                    <a:pt x="9613" y="5004"/>
                  </a:lnTo>
                  <a:lnTo>
                    <a:pt x="10038" y="5004"/>
                  </a:lnTo>
                  <a:lnTo>
                    <a:pt x="10038" y="10038"/>
                  </a:lnTo>
                  <a:lnTo>
                    <a:pt x="5004" y="10038"/>
                  </a:lnTo>
                  <a:lnTo>
                    <a:pt x="5004" y="9613"/>
                  </a:lnTo>
                  <a:lnTo>
                    <a:pt x="0" y="10800"/>
                  </a:lnTo>
                  <a:lnTo>
                    <a:pt x="5004" y="11987"/>
                  </a:lnTo>
                  <a:lnTo>
                    <a:pt x="5004" y="11562"/>
                  </a:lnTo>
                  <a:lnTo>
                    <a:pt x="10038" y="11562"/>
                  </a:lnTo>
                  <a:lnTo>
                    <a:pt x="10038" y="16596"/>
                  </a:lnTo>
                  <a:lnTo>
                    <a:pt x="9613" y="16596"/>
                  </a:lnTo>
                  <a:lnTo>
                    <a:pt x="10800" y="21600"/>
                  </a:lnTo>
                  <a:lnTo>
                    <a:pt x="11987" y="16596"/>
                  </a:lnTo>
                  <a:lnTo>
                    <a:pt x="11562" y="16596"/>
                  </a:lnTo>
                  <a:lnTo>
                    <a:pt x="11562" y="11562"/>
                  </a:lnTo>
                  <a:lnTo>
                    <a:pt x="16596" y="11562"/>
                  </a:lnTo>
                  <a:lnTo>
                    <a:pt x="16596" y="11987"/>
                  </a:lnTo>
                  <a:lnTo>
                    <a:pt x="21600" y="10800"/>
                  </a:lnTo>
                  <a:lnTo>
                    <a:pt x="16596" y="9613"/>
                  </a:lnTo>
                  <a:lnTo>
                    <a:pt x="16596" y="10038"/>
                  </a:lnTo>
                  <a:lnTo>
                    <a:pt x="11562" y="10038"/>
                  </a:lnTo>
                  <a:lnTo>
                    <a:pt x="11562" y="5004"/>
                  </a:lnTo>
                  <a:lnTo>
                    <a:pt x="11987" y="50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3220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585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</a:rPr>
              <a:t> </a:t>
            </a:r>
            <a:r>
              <a:rPr lang="ru-RU" sz="2000" b="0">
                <a:solidFill>
                  <a:schemeClr val="bg1"/>
                </a:solidFill>
              </a:rPr>
              <a:t>Единая информационная среда для всех уровней диспетчерского управления</a:t>
            </a:r>
            <a:endParaRPr lang="en-US" sz="2000" b="0">
              <a:solidFill>
                <a:schemeClr val="bg1"/>
              </a:solidFill>
            </a:endParaRPr>
          </a:p>
        </p:txBody>
      </p:sp>
      <p:pic>
        <p:nvPicPr>
          <p:cNvPr id="9322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50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2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3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4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5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7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31975" y="373063"/>
            <a:ext cx="63545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>
                <a:latin typeface="Arial" charset="0"/>
              </a:rPr>
              <a:t>О</a:t>
            </a:r>
            <a:r>
              <a:rPr lang="ru-RU" sz="2400" dirty="0" smtClean="0">
                <a:latin typeface="Arial" charset="0"/>
              </a:rPr>
              <a:t>собенности ПС «Оперативные заявки»</a:t>
            </a:r>
            <a:endParaRPr lang="ru-RU" sz="2400" dirty="0"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86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>
                <a:solidFill>
                  <a:schemeClr val="bg1"/>
                </a:solidFill>
                <a:latin typeface="Arial" charset="0"/>
              </a:rPr>
              <a:t>Автоматизация работы с оперативными заявками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0028" name="Group 92"/>
          <p:cNvGrpSpPr>
            <a:grpSpLocks/>
          </p:cNvGrpSpPr>
          <p:nvPr/>
        </p:nvGrpSpPr>
        <p:grpSpPr bwMode="auto">
          <a:xfrm>
            <a:off x="1778000" y="1782763"/>
            <a:ext cx="7188200" cy="3695700"/>
            <a:chOff x="1120" y="1123"/>
            <a:chExt cx="4528" cy="2328"/>
          </a:xfrm>
        </p:grpSpPr>
        <p:sp>
          <p:nvSpPr>
            <p:cNvPr id="39990" name="AutoShape 54"/>
            <p:cNvSpPr>
              <a:spLocks noChangeArrowheads="1"/>
            </p:cNvSpPr>
            <p:nvPr/>
          </p:nvSpPr>
          <p:spPr bwMode="auto">
            <a:xfrm>
              <a:off x="2128" y="2576"/>
              <a:ext cx="1360" cy="848"/>
            </a:xfrm>
            <a:prstGeom prst="upArrowCallout">
              <a:avLst>
                <a:gd name="adj1" fmla="val 41505"/>
                <a:gd name="adj2" fmla="val 41594"/>
                <a:gd name="adj3" fmla="val 24736"/>
                <a:gd name="adj4" fmla="val 62764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4" name="Text Box 18"/>
            <p:cNvSpPr txBox="1">
              <a:spLocks noChangeArrowheads="1"/>
            </p:cNvSpPr>
            <p:nvPr/>
          </p:nvSpPr>
          <p:spPr bwMode="auto">
            <a:xfrm>
              <a:off x="1232" y="1552"/>
              <a:ext cx="7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>
                  <a:latin typeface="Arial" charset="0"/>
                </a:rPr>
                <a:t>Создание плановых и аварийных заявок</a:t>
              </a:r>
            </a:p>
          </p:txBody>
        </p:sp>
        <p:sp>
          <p:nvSpPr>
            <p:cNvPr id="39961" name="AutoShape 25"/>
            <p:cNvSpPr>
              <a:spLocks noChangeArrowheads="1"/>
            </p:cNvSpPr>
            <p:nvPr/>
          </p:nvSpPr>
          <p:spPr bwMode="auto">
            <a:xfrm>
              <a:off x="3360" y="1904"/>
              <a:ext cx="1216" cy="776"/>
            </a:xfrm>
            <a:prstGeom prst="notchedRightArrow">
              <a:avLst>
                <a:gd name="adj1" fmla="val 49481"/>
                <a:gd name="adj2" fmla="val 45363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7" name="Text Box 11"/>
            <p:cNvSpPr txBox="1">
              <a:spLocks noChangeArrowheads="1"/>
            </p:cNvSpPr>
            <p:nvPr/>
          </p:nvSpPr>
          <p:spPr bwMode="auto">
            <a:xfrm>
              <a:off x="2240" y="1592"/>
              <a:ext cx="10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>
                  <a:latin typeface="Arial" charset="0"/>
                </a:rPr>
                <a:t>Рассмотрение и согласование</a:t>
              </a:r>
            </a:p>
          </p:txBody>
        </p:sp>
        <p:sp>
          <p:nvSpPr>
            <p:cNvPr id="39962" name="Text Box 26"/>
            <p:cNvSpPr txBox="1">
              <a:spLocks noChangeArrowheads="1"/>
            </p:cNvSpPr>
            <p:nvPr/>
          </p:nvSpPr>
          <p:spPr bwMode="auto">
            <a:xfrm>
              <a:off x="3352" y="1504"/>
              <a:ext cx="86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>
                  <a:latin typeface="Arial" charset="0"/>
                </a:rPr>
                <a:t>Открытие, закрытие, продление заявок</a:t>
              </a:r>
            </a:p>
          </p:txBody>
        </p:sp>
        <p:sp>
          <p:nvSpPr>
            <p:cNvPr id="39963" name="AutoShape 27"/>
            <p:cNvSpPr>
              <a:spLocks noChangeArrowheads="1"/>
            </p:cNvSpPr>
            <p:nvPr/>
          </p:nvSpPr>
          <p:spPr bwMode="auto">
            <a:xfrm>
              <a:off x="2240" y="1904"/>
              <a:ext cx="1216" cy="776"/>
            </a:xfrm>
            <a:prstGeom prst="notchedRightArrow">
              <a:avLst>
                <a:gd name="adj1" fmla="val 49481"/>
                <a:gd name="adj2" fmla="val 4536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4" name="AutoShape 28"/>
            <p:cNvSpPr>
              <a:spLocks noChangeArrowheads="1"/>
            </p:cNvSpPr>
            <p:nvPr/>
          </p:nvSpPr>
          <p:spPr bwMode="auto">
            <a:xfrm>
              <a:off x="1120" y="1904"/>
              <a:ext cx="1216" cy="776"/>
            </a:xfrm>
            <a:prstGeom prst="notchedRightArrow">
              <a:avLst>
                <a:gd name="adj1" fmla="val 49481"/>
                <a:gd name="adj2" fmla="val 45363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9" name="Text Box 43"/>
            <p:cNvSpPr txBox="1">
              <a:spLocks noChangeArrowheads="1"/>
            </p:cNvSpPr>
            <p:nvPr/>
          </p:nvSpPr>
          <p:spPr bwMode="auto">
            <a:xfrm>
              <a:off x="2200" y="2904"/>
              <a:ext cx="1208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700">
                  <a:latin typeface="Arial" charset="0"/>
                </a:rPr>
                <a:t>КОНТРОЛЬ ВЫПОЛНЕНИЯ РЕМОНТОВ</a:t>
              </a:r>
            </a:p>
          </p:txBody>
        </p:sp>
        <p:sp>
          <p:nvSpPr>
            <p:cNvPr id="39989" name="AutoShape 53"/>
            <p:cNvSpPr>
              <a:spLocks noChangeArrowheads="1"/>
            </p:cNvSpPr>
            <p:nvPr/>
          </p:nvSpPr>
          <p:spPr bwMode="auto">
            <a:xfrm>
              <a:off x="4536" y="1776"/>
              <a:ext cx="1112" cy="832"/>
            </a:xfrm>
            <a:prstGeom prst="vertic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sy="50000" kx="-2453608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88" name="Text Box 52"/>
            <p:cNvSpPr txBox="1">
              <a:spLocks noChangeArrowheads="1"/>
            </p:cNvSpPr>
            <p:nvPr/>
          </p:nvSpPr>
          <p:spPr bwMode="auto">
            <a:xfrm>
              <a:off x="4624" y="1952"/>
              <a:ext cx="944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300">
                  <a:solidFill>
                    <a:schemeClr val="bg1"/>
                  </a:solidFill>
                  <a:latin typeface="Arial" charset="0"/>
                </a:rPr>
                <a:t>Статистическая и аналитическая информация</a:t>
              </a:r>
            </a:p>
          </p:txBody>
        </p:sp>
        <p:sp>
          <p:nvSpPr>
            <p:cNvPr id="39991" name="AutoShape 55"/>
            <p:cNvSpPr>
              <a:spLocks noChangeArrowheads="1"/>
            </p:cNvSpPr>
            <p:nvPr/>
          </p:nvSpPr>
          <p:spPr bwMode="auto">
            <a:xfrm rot="13578563">
              <a:off x="1635" y="2647"/>
              <a:ext cx="701" cy="621"/>
            </a:xfrm>
            <a:prstGeom prst="rightArrow">
              <a:avLst>
                <a:gd name="adj1" fmla="val 46870"/>
                <a:gd name="adj2" fmla="val 45315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92" name="AutoShape 56"/>
            <p:cNvSpPr>
              <a:spLocks noChangeArrowheads="1"/>
            </p:cNvSpPr>
            <p:nvPr/>
          </p:nvSpPr>
          <p:spPr bwMode="auto">
            <a:xfrm rot="8021437" flipH="1">
              <a:off x="3267" y="2647"/>
              <a:ext cx="701" cy="621"/>
            </a:xfrm>
            <a:prstGeom prst="rightArrow">
              <a:avLst>
                <a:gd name="adj1" fmla="val 46870"/>
                <a:gd name="adj2" fmla="val 45315"/>
              </a:avLst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0027" name="Group 91"/>
            <p:cNvGrpSpPr>
              <a:grpSpLocks/>
            </p:cNvGrpSpPr>
            <p:nvPr/>
          </p:nvGrpSpPr>
          <p:grpSpPr bwMode="auto">
            <a:xfrm>
              <a:off x="1291" y="1123"/>
              <a:ext cx="3628" cy="253"/>
              <a:chOff x="1499" y="3907"/>
              <a:chExt cx="3628" cy="253"/>
            </a:xfrm>
          </p:grpSpPr>
          <p:sp>
            <p:nvSpPr>
              <p:cNvPr id="40025" name="AutoShape 89"/>
              <p:cNvSpPr>
                <a:spLocks noChangeArrowheads="1"/>
              </p:cNvSpPr>
              <p:nvPr/>
            </p:nvSpPr>
            <p:spPr bwMode="auto">
              <a:xfrm>
                <a:off x="1499" y="3907"/>
                <a:ext cx="3628" cy="253"/>
              </a:xfrm>
              <a:prstGeom prst="chevron">
                <a:avLst>
                  <a:gd name="adj" fmla="val 24564"/>
                </a:avLst>
              </a:prstGeom>
              <a:solidFill>
                <a:schemeClr val="bg2"/>
              </a:solidFill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40026" name="Text Box 38"/>
              <p:cNvSpPr txBox="1">
                <a:spLocks noChangeArrowheads="1"/>
              </p:cNvSpPr>
              <p:nvPr/>
            </p:nvSpPr>
            <p:spPr bwMode="auto">
              <a:xfrm>
                <a:off x="2250" y="3916"/>
                <a:ext cx="20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pPr algn="ctr">
                  <a:spcBef>
                    <a:spcPct val="50000"/>
                  </a:spcBef>
                  <a:buClrTx/>
                  <a:buFontTx/>
                  <a:buNone/>
                </a:pPr>
                <a:r>
                  <a:rPr lang="ru-RU" sz="1800"/>
                  <a:t>Выполнение ремонтов</a:t>
                </a: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1831975" y="373063"/>
            <a:ext cx="63545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>
                <a:latin typeface="Arial" charset="0"/>
              </a:rPr>
              <a:t>О</a:t>
            </a:r>
            <a:r>
              <a:rPr lang="ru-RU" sz="2400" dirty="0" smtClean="0">
                <a:latin typeface="Arial" charset="0"/>
              </a:rPr>
              <a:t>собенности ПС «Оперативные заявки»</a:t>
            </a:r>
            <a:endParaRPr lang="ru-RU" sz="2400" dirty="0">
              <a:latin typeface="Arial" charset="0"/>
            </a:endParaRPr>
          </a:p>
        </p:txBody>
      </p:sp>
      <p:sp>
        <p:nvSpPr>
          <p:cNvPr id="33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36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0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>
                <a:solidFill>
                  <a:schemeClr val="bg1"/>
                </a:solidFill>
                <a:latin typeface="Arial" charset="0"/>
              </a:rPr>
              <a:t>Для всех типов предприятий и рабочих мест</a:t>
            </a:r>
            <a:endParaRPr lang="en-US" sz="2000" b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41136" name="Group 176"/>
          <p:cNvGrpSpPr>
            <a:grpSpLocks/>
          </p:cNvGrpSpPr>
          <p:nvPr/>
        </p:nvGrpSpPr>
        <p:grpSpPr bwMode="auto">
          <a:xfrm>
            <a:off x="1801813" y="1703388"/>
            <a:ext cx="7299325" cy="4256087"/>
            <a:chOff x="1135" y="1073"/>
            <a:chExt cx="4598" cy="2681"/>
          </a:xfrm>
        </p:grpSpPr>
        <p:cxnSp>
          <p:nvCxnSpPr>
            <p:cNvPr id="40970" name="Прямая соединительная линия 46"/>
            <p:cNvCxnSpPr>
              <a:cxnSpLocks noChangeShapeType="1"/>
            </p:cNvCxnSpPr>
            <p:nvPr/>
          </p:nvCxnSpPr>
          <p:spPr bwMode="auto">
            <a:xfrm rot="5400000">
              <a:off x="2018" y="2111"/>
              <a:ext cx="115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1" name="Прямая соединительная линия 47"/>
            <p:cNvCxnSpPr>
              <a:cxnSpLocks noChangeShapeType="1"/>
            </p:cNvCxnSpPr>
            <p:nvPr/>
          </p:nvCxnSpPr>
          <p:spPr bwMode="auto">
            <a:xfrm rot="5400000">
              <a:off x="1271" y="2305"/>
              <a:ext cx="282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3" name="Прямая соединительная линия 49"/>
            <p:cNvCxnSpPr>
              <a:cxnSpLocks noChangeShapeType="1"/>
            </p:cNvCxnSpPr>
            <p:nvPr/>
          </p:nvCxnSpPr>
          <p:spPr bwMode="auto">
            <a:xfrm rot="5400000">
              <a:off x="2508" y="2297"/>
              <a:ext cx="282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4" name="Прямая соединительная линия 50"/>
            <p:cNvCxnSpPr>
              <a:cxnSpLocks noChangeShapeType="1"/>
            </p:cNvCxnSpPr>
            <p:nvPr/>
          </p:nvCxnSpPr>
          <p:spPr bwMode="auto">
            <a:xfrm>
              <a:off x="1414" y="2158"/>
              <a:ext cx="1234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TextBox 53"/>
            <p:cNvSpPr txBox="1"/>
            <p:nvPr/>
          </p:nvSpPr>
          <p:spPr>
            <a:xfrm>
              <a:off x="1135" y="2649"/>
              <a:ext cx="512" cy="173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/>
              <a:r>
                <a:rPr lang="ru-RU" sz="1200">
                  <a:solidFill>
                    <a:srgbClr val="000000"/>
                  </a:solidFill>
                  <a:latin typeface="ITC Avant Garde Gothic Demi" pitchFamily="34" charset="0"/>
                </a:rPr>
                <a:t>Филиал</a:t>
              </a:r>
            </a:p>
          </p:txBody>
        </p:sp>
        <p:pic>
          <p:nvPicPr>
            <p:cNvPr id="40980" name="Рисунок 56" descr="Здание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64"/>
            <a:stretch>
              <a:fillRect/>
            </a:stretch>
          </p:blipFill>
          <p:spPr bwMode="auto">
            <a:xfrm>
              <a:off x="1284" y="2409"/>
              <a:ext cx="2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3" name="Рисунок 59" descr="Здание3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" y="1440"/>
              <a:ext cx="24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4" name="TextBox 60"/>
            <p:cNvSpPr txBox="1">
              <a:spLocks noChangeArrowheads="1"/>
            </p:cNvSpPr>
            <p:nvPr/>
          </p:nvSpPr>
          <p:spPr bwMode="auto">
            <a:xfrm>
              <a:off x="1692" y="174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/>
              <a:r>
                <a:rPr lang="ru-RU" sz="1200">
                  <a:latin typeface="ITC Avant Garde Gothic Demi" pitchFamily="34" charset="0"/>
                </a:rPr>
                <a:t>Управляющая компания</a:t>
              </a:r>
            </a:p>
          </p:txBody>
        </p:sp>
        <p:grpSp>
          <p:nvGrpSpPr>
            <p:cNvPr id="41059" name="Group 99"/>
            <p:cNvGrpSpPr>
              <a:grpSpLocks/>
            </p:cNvGrpSpPr>
            <p:nvPr/>
          </p:nvGrpSpPr>
          <p:grpSpPr bwMode="auto">
            <a:xfrm>
              <a:off x="1323" y="2810"/>
              <a:ext cx="1389" cy="549"/>
              <a:chOff x="2099" y="2658"/>
              <a:chExt cx="1389" cy="549"/>
            </a:xfrm>
          </p:grpSpPr>
          <p:cxnSp>
            <p:nvCxnSpPr>
              <p:cNvPr id="40981" name="Прямая соединительная линия 57"/>
              <p:cNvCxnSpPr>
                <a:cxnSpLocks noChangeShapeType="1"/>
              </p:cNvCxnSpPr>
              <p:nvPr/>
            </p:nvCxnSpPr>
            <p:spPr bwMode="auto">
              <a:xfrm>
                <a:off x="2315" y="2840"/>
                <a:ext cx="952" cy="1"/>
              </a:xfrm>
              <a:prstGeom prst="line">
                <a:avLst/>
              </a:prstGeom>
              <a:noFill/>
              <a:ln w="1905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982" name="Прямая соединительная линия 58"/>
              <p:cNvCxnSpPr>
                <a:cxnSpLocks noChangeShapeType="1"/>
              </p:cNvCxnSpPr>
              <p:nvPr/>
            </p:nvCxnSpPr>
            <p:spPr bwMode="auto">
              <a:xfrm rot="5400000">
                <a:off x="2713" y="2744"/>
                <a:ext cx="173" cy="1"/>
              </a:xfrm>
              <a:prstGeom prst="line">
                <a:avLst/>
              </a:prstGeom>
              <a:noFill/>
              <a:ln w="1905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1020" name="Group 60"/>
              <p:cNvGrpSpPr>
                <a:grpSpLocks/>
              </p:cNvGrpSpPr>
              <p:nvPr/>
            </p:nvGrpSpPr>
            <p:grpSpPr bwMode="auto">
              <a:xfrm>
                <a:off x="2099" y="2841"/>
                <a:ext cx="437" cy="358"/>
                <a:chOff x="2283" y="3601"/>
                <a:chExt cx="437" cy="358"/>
              </a:xfrm>
            </p:grpSpPr>
            <p:sp>
              <p:nvSpPr>
                <p:cNvPr id="40967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2383" y="3781"/>
                  <a:ext cx="33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1pPr>
                  <a:lvl2pPr marL="742950" indent="-285750"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2pPr>
                  <a:lvl3pPr marL="1143000" indent="-228600"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3pPr>
                  <a:lvl4pPr marL="1600200" indent="-228600"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4pPr>
                  <a:lvl5pPr marL="2057400" indent="-228600"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9pPr>
                </a:lstStyle>
                <a:p>
                  <a:r>
                    <a:rPr lang="ru-RU" sz="1200">
                      <a:latin typeface="ITC Avant Garde Gothic Demi" pitchFamily="34" charset="0"/>
                    </a:rPr>
                    <a:t>ТЭЦ</a:t>
                  </a:r>
                </a:p>
              </p:txBody>
            </p:sp>
            <p:pic>
              <p:nvPicPr>
                <p:cNvPr id="40975" name="Рисунок 51" descr="ТЭЦ маленькая_правленная.jp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3" y="3741"/>
                  <a:ext cx="155" cy="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0985" name="Прямая соединительная линия 6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409" y="3687"/>
                  <a:ext cx="173" cy="1"/>
                </a:xfrm>
                <a:prstGeom prst="line">
                  <a:avLst/>
                </a:prstGeom>
                <a:noFill/>
                <a:ln w="19050" algn="ctr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1022" name="TextBox 43"/>
              <p:cNvSpPr txBox="1">
                <a:spLocks noChangeArrowheads="1"/>
              </p:cNvSpPr>
              <p:nvPr/>
            </p:nvSpPr>
            <p:spPr bwMode="auto">
              <a:xfrm>
                <a:off x="2687" y="3029"/>
                <a:ext cx="3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1pPr>
                <a:lvl2pPr marL="742950" indent="-28575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2pPr>
                <a:lvl3pPr marL="11430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3pPr>
                <a:lvl4pPr marL="16002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4pPr>
                <a:lvl5pPr marL="2057400" indent="-228600"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Wingdings" pitchFamily="2" charset="2"/>
                  <a:defRPr sz="3600" b="1">
                    <a:solidFill>
                      <a:schemeClr val="tx1"/>
                    </a:solidFill>
                    <a:latin typeface="Siemens Sans"/>
                  </a:defRPr>
                </a:lvl9pPr>
              </a:lstStyle>
              <a:p>
                <a:r>
                  <a:rPr lang="ru-RU" sz="1200">
                    <a:latin typeface="ITC Avant Garde Gothic Demi" pitchFamily="34" charset="0"/>
                  </a:rPr>
                  <a:t>ГРЭС</a:t>
                </a:r>
              </a:p>
            </p:txBody>
          </p:sp>
          <p:pic>
            <p:nvPicPr>
              <p:cNvPr id="41023" name="Рисунок 51" descr="ТЭЦ маленькая_правленная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7" y="2989"/>
                <a:ext cx="155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1024" name="Прямая соединительная линия 61"/>
              <p:cNvCxnSpPr>
                <a:cxnSpLocks noChangeShapeType="1"/>
              </p:cNvCxnSpPr>
              <p:nvPr/>
            </p:nvCxnSpPr>
            <p:spPr bwMode="auto">
              <a:xfrm rot="5400000">
                <a:off x="2713" y="2935"/>
                <a:ext cx="173" cy="1"/>
              </a:xfrm>
              <a:prstGeom prst="line">
                <a:avLst/>
              </a:prstGeom>
              <a:noFill/>
              <a:ln w="19050" algn="ctr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1025" name="Group 65"/>
              <p:cNvGrpSpPr>
                <a:grpSpLocks/>
              </p:cNvGrpSpPr>
              <p:nvPr/>
            </p:nvGrpSpPr>
            <p:grpSpPr bwMode="auto">
              <a:xfrm>
                <a:off x="3051" y="2841"/>
                <a:ext cx="437" cy="358"/>
                <a:chOff x="2283" y="3601"/>
                <a:chExt cx="437" cy="358"/>
              </a:xfrm>
            </p:grpSpPr>
            <p:sp>
              <p:nvSpPr>
                <p:cNvPr id="41026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2383" y="3781"/>
                  <a:ext cx="337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1pPr>
                  <a:lvl2pPr marL="742950" indent="-285750"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2pPr>
                  <a:lvl3pPr marL="1143000" indent="-228600"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3pPr>
                  <a:lvl4pPr marL="1600200" indent="-228600"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4pPr>
                  <a:lvl5pPr marL="2057400" indent="-228600"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9900"/>
                    </a:buClr>
                    <a:buFont typeface="Wingdings" pitchFamily="2" charset="2"/>
                    <a:defRPr sz="3600" b="1">
                      <a:solidFill>
                        <a:schemeClr val="tx1"/>
                      </a:solidFill>
                      <a:latin typeface="Siemens Sans"/>
                    </a:defRPr>
                  </a:lvl9pPr>
                </a:lstStyle>
                <a:p>
                  <a:r>
                    <a:rPr lang="ru-RU" sz="1200">
                      <a:latin typeface="ITC Avant Garde Gothic Demi" pitchFamily="34" charset="0"/>
                    </a:rPr>
                    <a:t>ГЭС</a:t>
                  </a:r>
                </a:p>
              </p:txBody>
            </p:sp>
            <p:pic>
              <p:nvPicPr>
                <p:cNvPr id="41027" name="Рисунок 51" descr="ТЭЦ маленькая_правленная.jp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3" y="3741"/>
                  <a:ext cx="155" cy="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1028" name="Прямая соединительная линия 6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409" y="3687"/>
                  <a:ext cx="173" cy="1"/>
                </a:xfrm>
                <a:prstGeom prst="line">
                  <a:avLst/>
                </a:prstGeom>
                <a:noFill/>
                <a:ln w="19050" algn="ctr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2" name="TextBox 53"/>
            <p:cNvSpPr txBox="1"/>
            <p:nvPr/>
          </p:nvSpPr>
          <p:spPr>
            <a:xfrm>
              <a:off x="1719" y="2657"/>
              <a:ext cx="536" cy="173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/>
              <a:r>
                <a:rPr lang="ru-RU" sz="1200">
                  <a:solidFill>
                    <a:srgbClr val="000000"/>
                  </a:solidFill>
                  <a:latin typeface="ITC Avant Garde Gothic Demi" pitchFamily="34" charset="0"/>
                </a:rPr>
                <a:t>Филиал</a:t>
              </a:r>
            </a:p>
          </p:txBody>
        </p:sp>
        <p:pic>
          <p:nvPicPr>
            <p:cNvPr id="41058" name="Рисунок 56" descr="Здание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64"/>
            <a:stretch>
              <a:fillRect/>
            </a:stretch>
          </p:blipFill>
          <p:spPr bwMode="auto">
            <a:xfrm>
              <a:off x="1892" y="2417"/>
              <a:ext cx="2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060" name="Прямая соединительная линия 49"/>
            <p:cNvCxnSpPr>
              <a:cxnSpLocks noChangeShapeType="1"/>
            </p:cNvCxnSpPr>
            <p:nvPr/>
          </p:nvCxnSpPr>
          <p:spPr bwMode="auto">
            <a:xfrm rot="5400000">
              <a:off x="1932" y="2305"/>
              <a:ext cx="282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TextBox 53"/>
            <p:cNvSpPr txBox="1"/>
            <p:nvPr/>
          </p:nvSpPr>
          <p:spPr>
            <a:xfrm>
              <a:off x="2359" y="2657"/>
              <a:ext cx="512" cy="173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/>
              <a:r>
                <a:rPr lang="ru-RU" sz="1200">
                  <a:solidFill>
                    <a:srgbClr val="000000"/>
                  </a:solidFill>
                  <a:latin typeface="ITC Avant Garde Gothic Demi" pitchFamily="34" charset="0"/>
                </a:rPr>
                <a:t>Филиал</a:t>
              </a:r>
            </a:p>
          </p:txBody>
        </p:sp>
        <p:pic>
          <p:nvPicPr>
            <p:cNvPr id="41064" name="Рисунок 56" descr="Здание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64"/>
            <a:stretch>
              <a:fillRect/>
            </a:stretch>
          </p:blipFill>
          <p:spPr bwMode="auto">
            <a:xfrm>
              <a:off x="2508" y="2417"/>
              <a:ext cx="2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065" name="Прямая соединительная линия 46"/>
            <p:cNvCxnSpPr>
              <a:cxnSpLocks noChangeShapeType="1"/>
            </p:cNvCxnSpPr>
            <p:nvPr/>
          </p:nvCxnSpPr>
          <p:spPr bwMode="auto">
            <a:xfrm rot="5400000">
              <a:off x="4506" y="2063"/>
              <a:ext cx="115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66" name="Прямая соединительная линия 47"/>
            <p:cNvCxnSpPr>
              <a:cxnSpLocks noChangeShapeType="1"/>
            </p:cNvCxnSpPr>
            <p:nvPr/>
          </p:nvCxnSpPr>
          <p:spPr bwMode="auto">
            <a:xfrm rot="5400000">
              <a:off x="4031" y="2257"/>
              <a:ext cx="282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67" name="Прямая соединительная линия 49"/>
            <p:cNvCxnSpPr>
              <a:cxnSpLocks noChangeShapeType="1"/>
            </p:cNvCxnSpPr>
            <p:nvPr/>
          </p:nvCxnSpPr>
          <p:spPr bwMode="auto">
            <a:xfrm rot="5400000">
              <a:off x="4996" y="2249"/>
              <a:ext cx="282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68" name="Прямая соединительная линия 50"/>
            <p:cNvCxnSpPr>
              <a:cxnSpLocks noChangeShapeType="1"/>
            </p:cNvCxnSpPr>
            <p:nvPr/>
          </p:nvCxnSpPr>
          <p:spPr bwMode="auto">
            <a:xfrm>
              <a:off x="4166" y="2110"/>
              <a:ext cx="970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TextBox 53"/>
            <p:cNvSpPr txBox="1"/>
            <p:nvPr/>
          </p:nvSpPr>
          <p:spPr>
            <a:xfrm>
              <a:off x="3615" y="2577"/>
              <a:ext cx="1048" cy="28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/>
              <a:r>
                <a:rPr lang="ru-RU" sz="1200">
                  <a:solidFill>
                    <a:srgbClr val="000000"/>
                  </a:solidFill>
                  <a:latin typeface="ITC Avant Garde Gothic Demi" pitchFamily="34" charset="0"/>
                </a:rPr>
                <a:t>Производственное отделение</a:t>
              </a:r>
            </a:p>
          </p:txBody>
        </p:sp>
        <p:pic>
          <p:nvPicPr>
            <p:cNvPr id="41070" name="Рисунок 56" descr="Здание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64"/>
            <a:stretch>
              <a:fillRect/>
            </a:stretch>
          </p:blipFill>
          <p:spPr bwMode="auto">
            <a:xfrm>
              <a:off x="4020" y="2337"/>
              <a:ext cx="2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1" name="Рисунок 59" descr="Здание3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7" y="1392"/>
              <a:ext cx="24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2" name="TextBox 60"/>
            <p:cNvSpPr txBox="1">
              <a:spLocks noChangeArrowheads="1"/>
            </p:cNvSpPr>
            <p:nvPr/>
          </p:nvSpPr>
          <p:spPr bwMode="auto">
            <a:xfrm>
              <a:off x="4060" y="1694"/>
              <a:ext cx="9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/>
              <a:r>
                <a:rPr lang="ru-RU" sz="1200">
                  <a:latin typeface="ITC Avant Garde Gothic Demi" pitchFamily="34" charset="0"/>
                </a:rPr>
                <a:t>Исполнительный аппарат</a:t>
              </a:r>
            </a:p>
          </p:txBody>
        </p:sp>
        <p:cxnSp>
          <p:nvCxnSpPr>
            <p:cNvPr id="41074" name="Прямая соединительная линия 57"/>
            <p:cNvCxnSpPr>
              <a:cxnSpLocks noChangeShapeType="1"/>
            </p:cNvCxnSpPr>
            <p:nvPr/>
          </p:nvCxnSpPr>
          <p:spPr bwMode="auto">
            <a:xfrm>
              <a:off x="4539" y="3048"/>
              <a:ext cx="952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75" name="Прямая соединительная линия 58"/>
            <p:cNvCxnSpPr>
              <a:cxnSpLocks noChangeShapeType="1"/>
            </p:cNvCxnSpPr>
            <p:nvPr/>
          </p:nvCxnSpPr>
          <p:spPr bwMode="auto">
            <a:xfrm rot="5400000">
              <a:off x="4937" y="2952"/>
              <a:ext cx="173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077" name="TextBox 43"/>
            <p:cNvSpPr txBox="1">
              <a:spLocks noChangeArrowheads="1"/>
            </p:cNvSpPr>
            <p:nvPr/>
          </p:nvSpPr>
          <p:spPr bwMode="auto">
            <a:xfrm>
              <a:off x="4367" y="3581"/>
              <a:ext cx="3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r>
                <a:rPr lang="ru-RU" sz="1200">
                  <a:latin typeface="ITC Avant Garde Gothic Demi" pitchFamily="34" charset="0"/>
                </a:rPr>
                <a:t>РЭС</a:t>
              </a:r>
            </a:p>
          </p:txBody>
        </p:sp>
        <p:cxnSp>
          <p:nvCxnSpPr>
            <p:cNvPr id="41079" name="Прямая соединительная линия 61"/>
            <p:cNvCxnSpPr>
              <a:cxnSpLocks noChangeShapeType="1"/>
            </p:cNvCxnSpPr>
            <p:nvPr/>
          </p:nvCxnSpPr>
          <p:spPr bwMode="auto">
            <a:xfrm rot="5400000">
              <a:off x="4449" y="3135"/>
              <a:ext cx="173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86" name="Прямая соединительная линия 61"/>
            <p:cNvCxnSpPr>
              <a:cxnSpLocks noChangeShapeType="1"/>
            </p:cNvCxnSpPr>
            <p:nvPr/>
          </p:nvCxnSpPr>
          <p:spPr bwMode="auto">
            <a:xfrm rot="5400000">
              <a:off x="5401" y="3135"/>
              <a:ext cx="173" cy="1"/>
            </a:xfrm>
            <a:prstGeom prst="lin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41093" name="Рисунок 56" descr="Здание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64"/>
            <a:stretch>
              <a:fillRect/>
            </a:stretch>
          </p:blipFill>
          <p:spPr bwMode="auto">
            <a:xfrm>
              <a:off x="4996" y="2337"/>
              <a:ext cx="2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3"/>
            <p:cNvSpPr txBox="1">
              <a:spLocks noChangeArrowheads="1"/>
            </p:cNvSpPr>
            <p:nvPr/>
          </p:nvSpPr>
          <p:spPr bwMode="auto">
            <a:xfrm>
              <a:off x="4623" y="2561"/>
              <a:ext cx="10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/>
              <a:r>
                <a:rPr lang="ru-RU" sz="1200">
                  <a:solidFill>
                    <a:srgbClr val="000000"/>
                  </a:solidFill>
                  <a:latin typeface="ITC Avant Garde Gothic Demi" pitchFamily="34" charset="0"/>
                </a:rPr>
                <a:t>Производственное отделение</a:t>
              </a:r>
            </a:p>
          </p:txBody>
        </p:sp>
        <p:pic>
          <p:nvPicPr>
            <p:cNvPr id="41095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" y="3235"/>
              <a:ext cx="52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6" name="TextBox 43"/>
            <p:cNvSpPr txBox="1">
              <a:spLocks noChangeArrowheads="1"/>
            </p:cNvSpPr>
            <p:nvPr/>
          </p:nvSpPr>
          <p:spPr bwMode="auto">
            <a:xfrm>
              <a:off x="5303" y="3573"/>
              <a:ext cx="33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r>
                <a:rPr lang="ru-RU" sz="1200">
                  <a:latin typeface="ITC Avant Garde Gothic Demi" pitchFamily="34" charset="0"/>
                </a:rPr>
                <a:t>РЭС</a:t>
              </a:r>
            </a:p>
          </p:txBody>
        </p:sp>
        <p:pic>
          <p:nvPicPr>
            <p:cNvPr id="4109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" y="3235"/>
              <a:ext cx="52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9" name="Text Box 139"/>
            <p:cNvSpPr txBox="1">
              <a:spLocks noChangeArrowheads="1"/>
            </p:cNvSpPr>
            <p:nvPr/>
          </p:nvSpPr>
          <p:spPr bwMode="auto">
            <a:xfrm>
              <a:off x="2848" y="1520"/>
              <a:ext cx="792" cy="1903"/>
            </a:xfrm>
            <a:prstGeom prst="rect">
              <a:avLst/>
            </a:prstGeom>
            <a:gradFill rotWithShape="1">
              <a:gsLst>
                <a:gs pos="0">
                  <a:schemeClr val="bg2">
                    <a:alpha val="27000"/>
                  </a:schemeClr>
                </a:gs>
                <a:gs pos="100000">
                  <a:schemeClr val="bg2">
                    <a:gamma/>
                    <a:shade val="46275"/>
                    <a:invGamma/>
                    <a:alpha val="19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200" i="1">
                  <a:solidFill>
                    <a:schemeClr val="hlink"/>
                  </a:solidFill>
                  <a:latin typeface="Arial" charset="0"/>
                </a:rPr>
                <a:t>Руководство</a:t>
              </a:r>
            </a:p>
            <a:p>
              <a:pPr algn="ctr">
                <a:spcBef>
                  <a:spcPct val="50000"/>
                </a:spcBef>
              </a:pPr>
              <a:endParaRPr lang="ru-RU" sz="1200" i="1">
                <a:solidFill>
                  <a:schemeClr val="hlink"/>
                </a:solidFill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ru-RU" sz="1200" i="1">
                  <a:solidFill>
                    <a:schemeClr val="hlink"/>
                  </a:solidFill>
                  <a:latin typeface="Arial" charset="0"/>
                </a:rPr>
                <a:t>Трейдеры</a:t>
              </a:r>
            </a:p>
            <a:p>
              <a:pPr algn="ctr">
                <a:spcBef>
                  <a:spcPct val="50000"/>
                </a:spcBef>
              </a:pPr>
              <a:endParaRPr lang="ru-RU" sz="1200" i="1">
                <a:solidFill>
                  <a:schemeClr val="hlink"/>
                </a:solidFill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ru-RU" sz="1200" i="1">
                  <a:solidFill>
                    <a:schemeClr val="hlink"/>
                  </a:solidFill>
                  <a:latin typeface="Arial" charset="0"/>
                </a:rPr>
                <a:t>Аналитики</a:t>
              </a:r>
            </a:p>
            <a:p>
              <a:pPr algn="ctr">
                <a:spcBef>
                  <a:spcPct val="50000"/>
                </a:spcBef>
              </a:pPr>
              <a:endParaRPr lang="ru-RU" sz="1200" i="1">
                <a:solidFill>
                  <a:schemeClr val="hlink"/>
                </a:solidFill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ru-RU" sz="1200" i="1">
                  <a:solidFill>
                    <a:schemeClr val="hlink"/>
                  </a:solidFill>
                  <a:latin typeface="Arial" charset="0"/>
                </a:rPr>
                <a:t>Диспетчеры</a:t>
              </a:r>
            </a:p>
            <a:p>
              <a:pPr algn="ctr">
                <a:spcBef>
                  <a:spcPct val="50000"/>
                </a:spcBef>
              </a:pPr>
              <a:endParaRPr lang="ru-RU" sz="1200" i="1">
                <a:solidFill>
                  <a:schemeClr val="hlink"/>
                </a:solidFill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ru-RU" sz="1200" i="1">
                  <a:solidFill>
                    <a:schemeClr val="hlink"/>
                  </a:solidFill>
                  <a:latin typeface="Arial" charset="0"/>
                </a:rPr>
                <a:t>Технологи</a:t>
              </a:r>
            </a:p>
            <a:p>
              <a:pPr algn="ctr">
                <a:spcBef>
                  <a:spcPct val="50000"/>
                </a:spcBef>
              </a:pPr>
              <a:endParaRPr lang="ru-RU" sz="1200" i="1">
                <a:solidFill>
                  <a:schemeClr val="hlink"/>
                </a:solidFill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ru-RU" sz="1200" i="1">
                  <a:solidFill>
                    <a:schemeClr val="hlink"/>
                  </a:solidFill>
                  <a:latin typeface="Arial" charset="0"/>
                </a:rPr>
                <a:t>Инженеры</a:t>
              </a:r>
            </a:p>
          </p:txBody>
        </p:sp>
        <p:sp>
          <p:nvSpPr>
            <p:cNvPr id="41132" name="AutoShape 172"/>
            <p:cNvSpPr>
              <a:spLocks noChangeArrowheads="1"/>
            </p:cNvSpPr>
            <p:nvPr/>
          </p:nvSpPr>
          <p:spPr bwMode="auto">
            <a:xfrm>
              <a:off x="3766" y="1073"/>
              <a:ext cx="1847" cy="271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33" name="AutoShape 173"/>
            <p:cNvSpPr>
              <a:spLocks noChangeArrowheads="1"/>
            </p:cNvSpPr>
            <p:nvPr/>
          </p:nvSpPr>
          <p:spPr bwMode="auto">
            <a:xfrm>
              <a:off x="1152" y="1074"/>
              <a:ext cx="1847" cy="271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34" name="Text Box 69"/>
            <p:cNvSpPr txBox="1">
              <a:spLocks noChangeArrowheads="1"/>
            </p:cNvSpPr>
            <p:nvPr/>
          </p:nvSpPr>
          <p:spPr bwMode="auto">
            <a:xfrm>
              <a:off x="1200" y="1096"/>
              <a:ext cx="17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ru-RU" sz="1600"/>
                <a:t>Генерирующие компании</a:t>
              </a:r>
            </a:p>
          </p:txBody>
        </p:sp>
        <p:sp>
          <p:nvSpPr>
            <p:cNvPr id="41135" name="Text Box 70"/>
            <p:cNvSpPr txBox="1">
              <a:spLocks noChangeArrowheads="1"/>
            </p:cNvSpPr>
            <p:nvPr/>
          </p:nvSpPr>
          <p:spPr bwMode="auto">
            <a:xfrm>
              <a:off x="3987" y="1104"/>
              <a:ext cx="13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1pPr>
              <a:lvl2pPr marL="742950" indent="-28575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2pPr>
              <a:lvl3pPr marL="11430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3pPr>
              <a:lvl4pPr marL="16002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4pPr>
              <a:lvl5pPr marL="2057400" indent="-228600"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Wingdings" pitchFamily="2" charset="2"/>
                <a:defRPr sz="3600" b="1">
                  <a:solidFill>
                    <a:schemeClr val="tx1"/>
                  </a:solidFill>
                  <a:latin typeface="Siemens Sans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ru-RU" sz="1600"/>
                <a:t>Сетевые компании</a:t>
              </a:r>
            </a:p>
          </p:txBody>
        </p:sp>
      </p:grpSp>
      <p:sp>
        <p:nvSpPr>
          <p:cNvPr id="67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8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70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3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4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5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6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7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831975" y="373063"/>
            <a:ext cx="63545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>
                <a:latin typeface="Arial" charset="0"/>
              </a:rPr>
              <a:t>О</a:t>
            </a:r>
            <a:r>
              <a:rPr lang="ru-RU" sz="2400" dirty="0" smtClean="0">
                <a:latin typeface="Arial" charset="0"/>
              </a:rPr>
              <a:t>собенности ПС «Оперативные заявки»</a:t>
            </a:r>
            <a:endParaRPr lang="ru-RU" sz="2400" dirty="0"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33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11"/>
          <p:cNvSpPr>
            <a:spLocks noChangeArrowheads="1"/>
          </p:cNvSpPr>
          <p:nvPr/>
        </p:nvSpPr>
        <p:spPr bwMode="auto">
          <a:xfrm>
            <a:off x="1860550" y="1062038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 dirty="0">
                <a:solidFill>
                  <a:schemeClr val="bg1"/>
                </a:solidFill>
                <a:latin typeface="Arial" charset="0"/>
              </a:rPr>
              <a:t>Интеграция с</a:t>
            </a:r>
            <a:r>
              <a:rPr lang="en-US" sz="2000" b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 dirty="0" smtClean="0">
                <a:solidFill>
                  <a:schemeClr val="bg1"/>
                </a:solidFill>
                <a:latin typeface="Arial" charset="0"/>
              </a:rPr>
              <a:t>ПС «Планы ремонтов»</a:t>
            </a:r>
            <a:endParaRPr lang="en-US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1975" y="373063"/>
            <a:ext cx="63545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1pPr>
            <a:lvl2pPr marL="742950" indent="-28575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2pPr>
            <a:lvl3pPr marL="11430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3pPr>
            <a:lvl4pPr marL="16002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4pPr>
            <a:lvl5pPr marL="2057400" indent="-228600"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3600" b="1">
                <a:solidFill>
                  <a:schemeClr val="tx1"/>
                </a:solidFill>
                <a:latin typeface="Siemens Sans"/>
              </a:defRPr>
            </a:lvl9pPr>
          </a:lstStyle>
          <a:p>
            <a:r>
              <a:rPr lang="ru-RU" sz="2400" dirty="0">
                <a:latin typeface="Arial" charset="0"/>
              </a:rPr>
              <a:t>О</a:t>
            </a:r>
            <a:r>
              <a:rPr lang="ru-RU" sz="2400" dirty="0" smtClean="0">
                <a:latin typeface="Arial" charset="0"/>
              </a:rPr>
              <a:t>собенности ПС «Оперативные заявки»</a:t>
            </a:r>
            <a:endParaRPr lang="ru-RU" sz="2400" dirty="0">
              <a:latin typeface="Arial" charset="0"/>
            </a:endParaRPr>
          </a:p>
        </p:txBody>
      </p:sp>
      <p:sp>
        <p:nvSpPr>
          <p:cNvPr id="18" name="Rectangle 1029"/>
          <p:cNvSpPr>
            <a:spLocks noChangeArrowheads="1"/>
          </p:cNvSpPr>
          <p:nvPr/>
        </p:nvSpPr>
        <p:spPr bwMode="auto">
          <a:xfrm>
            <a:off x="-1588" y="2540000"/>
            <a:ext cx="1697038" cy="4730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1200" dirty="0">
                <a:solidFill>
                  <a:schemeClr val="bg1"/>
                </a:solidFill>
                <a:latin typeface="Arial" charset="0"/>
              </a:rPr>
              <a:t>Основные особенности</a:t>
            </a:r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Rectangle 1031"/>
          <p:cNvSpPr>
            <a:spLocks noChangeArrowheads="1"/>
          </p:cNvSpPr>
          <p:nvPr/>
        </p:nvSpPr>
        <p:spPr bwMode="auto">
          <a:xfrm>
            <a:off x="-1588" y="22240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Постановка задачи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0" y="1222375"/>
            <a:ext cx="1689100" cy="461665"/>
          </a:xfrm>
          <a:prstGeom prst="rect">
            <a:avLst/>
          </a:prstGeom>
          <a:solidFill>
            <a:srgbClr val="000099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itchFamily="34" charset="0"/>
              </a:rPr>
              <a:t>«Оперативные заявки» АСУРЭО</a:t>
            </a:r>
          </a:p>
        </p:txBody>
      </p:sp>
      <p:sp>
        <p:nvSpPr>
          <p:cNvPr id="21" name="Rectangle 1033"/>
          <p:cNvSpPr>
            <a:spLocks noChangeArrowheads="1"/>
          </p:cNvSpPr>
          <p:nvPr/>
        </p:nvSpPr>
        <p:spPr bwMode="auto">
          <a:xfrm>
            <a:off x="-1588" y="1708150"/>
            <a:ext cx="16970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ru-RU" sz="1200" b="0" dirty="0">
                <a:solidFill>
                  <a:schemeClr val="bg1"/>
                </a:solidFill>
                <a:latin typeface="Arial" charset="0"/>
              </a:rPr>
              <a:t>Программные продукты</a:t>
            </a:r>
            <a:endParaRPr lang="en-US" sz="1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1031"/>
          <p:cNvSpPr>
            <a:spLocks noChangeArrowheads="1"/>
          </p:cNvSpPr>
          <p:nvPr/>
        </p:nvSpPr>
        <p:spPr bwMode="auto">
          <a:xfrm>
            <a:off x="0" y="30241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Архитектура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Rectangle 1031"/>
          <p:cNvSpPr>
            <a:spLocks noChangeArrowheads="1"/>
          </p:cNvSpPr>
          <p:nvPr/>
        </p:nvSpPr>
        <p:spPr bwMode="auto">
          <a:xfrm>
            <a:off x="0" y="3341688"/>
            <a:ext cx="169703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Гарантия доставки сообщений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Rectangle 1031"/>
          <p:cNvSpPr>
            <a:spLocks noChangeArrowheads="1"/>
          </p:cNvSpPr>
          <p:nvPr/>
        </p:nvSpPr>
        <p:spPr bwMode="auto">
          <a:xfrm>
            <a:off x="0" y="382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Администрирование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" name="Rectangle 1031"/>
          <p:cNvSpPr>
            <a:spLocks noChangeArrowheads="1"/>
          </p:cNvSpPr>
          <p:nvPr/>
        </p:nvSpPr>
        <p:spPr bwMode="auto">
          <a:xfrm>
            <a:off x="0" y="4141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База оборудования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Rectangle 1031"/>
          <p:cNvSpPr>
            <a:spLocks noChangeArrowheads="1"/>
          </p:cNvSpPr>
          <p:nvPr/>
        </p:nvSpPr>
        <p:spPr bwMode="auto">
          <a:xfrm>
            <a:off x="0" y="4459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Функции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Rectangle 1031"/>
          <p:cNvSpPr>
            <a:spLocks noChangeArrowheads="1"/>
          </p:cNvSpPr>
          <p:nvPr/>
        </p:nvSpPr>
        <p:spPr bwMode="auto">
          <a:xfrm>
            <a:off x="0" y="47767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Преимущества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" name="Rectangle 1031"/>
          <p:cNvSpPr>
            <a:spLocks noChangeArrowheads="1"/>
          </p:cNvSpPr>
          <p:nvPr/>
        </p:nvSpPr>
        <p:spPr bwMode="auto">
          <a:xfrm>
            <a:off x="0" y="5094288"/>
            <a:ext cx="1697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72000" rIns="36000" bIns="72000" anchor="ctr">
            <a:spAutoFit/>
          </a:bodyPr>
          <a:lstStyle/>
          <a:p>
            <a:pPr eaLnBrk="0" hangingPunct="0">
              <a:lnSpc>
                <a:spcPct val="90000"/>
              </a:lnSpc>
              <a:buFont typeface="Wingdings" pitchFamily="2" charset="2"/>
              <a:buNone/>
            </a:pPr>
            <a:r>
              <a:rPr lang="ru-RU" sz="1200" b="0">
                <a:solidFill>
                  <a:schemeClr val="bg1"/>
                </a:solidFill>
                <a:latin typeface="Arial" charset="0"/>
              </a:rPr>
              <a:t>Внедрения</a:t>
            </a:r>
            <a:endParaRPr lang="en-US" sz="12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1905000" y="1609726"/>
            <a:ext cx="72390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</a:defRPr>
            </a:lvl2pPr>
            <a:lvl3pPr marL="569913" indent="-1873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3pPr>
            <a:lvl4pPr marL="757238" indent="-17621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4pPr>
            <a:lvl5pPr marL="950913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5pPr>
            <a:lvl6pPr marL="1408113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6pPr>
            <a:lvl7pPr marL="1865313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7pPr>
            <a:lvl8pPr marL="2322513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8pPr>
            <a:lvl9pPr marL="2779713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latin typeface="Arial" charset="0"/>
              </a:rPr>
              <a:t>Единая база оборудования и нормативно-справочной информации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latin typeface="Arial" charset="0"/>
              </a:rPr>
              <a:t>Интеграция плановых и диспетчерских заявок </a:t>
            </a:r>
            <a:endParaRPr lang="en-US" sz="1800" b="0" kern="0" dirty="0" smtClean="0">
              <a:latin typeface="Arial" charset="0"/>
            </a:endParaRPr>
          </a:p>
          <a:p>
            <a:pPr lvl="1"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600" b="0" kern="0" dirty="0" smtClean="0">
                <a:latin typeface="Arial" charset="0"/>
              </a:rPr>
              <a:t>создание диспетчерских заявок на базе утверждённого месячного графика</a:t>
            </a:r>
            <a:endParaRPr lang="en-US" sz="1600" b="0" kern="0" dirty="0" smtClean="0">
              <a:latin typeface="Arial" charset="0"/>
            </a:endParaRPr>
          </a:p>
          <a:p>
            <a:pPr lvl="1"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600" b="0" kern="0" dirty="0" smtClean="0">
                <a:latin typeface="Arial" charset="0"/>
              </a:rPr>
              <a:t>сопоставление плановых и диспетчерских заявок</a:t>
            </a:r>
            <a:endParaRPr lang="en-US" sz="1600" b="0" kern="0" dirty="0" smtClean="0">
              <a:latin typeface="Arial" charset="0"/>
            </a:endParaRPr>
          </a:p>
          <a:p>
            <a:pPr lvl="1"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600" b="0" kern="0" dirty="0" smtClean="0">
                <a:latin typeface="Arial" charset="0"/>
              </a:rPr>
              <a:t>автоматическое сравнение сроков ремонтов с утвержденными сроками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latin typeface="Arial" charset="0"/>
              </a:rPr>
              <a:t>Отчетность по сопоставлению запланированных и фактически выполненных ремонтов</a:t>
            </a: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1831975" y="4670200"/>
            <a:ext cx="7283450" cy="3317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bIns="0" anchor="ctr"/>
          <a:lstStyle/>
          <a:p>
            <a:pPr>
              <a:tabLst>
                <a:tab pos="284163" algn="l"/>
              </a:tabLst>
            </a:pPr>
            <a:r>
              <a:rPr lang="en-US" sz="2000" b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2000" b="0" dirty="0" smtClean="0">
                <a:solidFill>
                  <a:schemeClr val="bg1"/>
                </a:solidFill>
                <a:latin typeface="Arial" charset="0"/>
              </a:rPr>
              <a:t>Передача информации в сторонние системы</a:t>
            </a:r>
            <a:endParaRPr lang="en-US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905000" y="5084762"/>
            <a:ext cx="72390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33"/>
              </a:buClr>
              <a:buFont typeface="Wingdings" pitchFamily="2" charset="2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1000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b="1">
                <a:solidFill>
                  <a:schemeClr val="tx1"/>
                </a:solidFill>
                <a:latin typeface="+mn-lt"/>
              </a:defRPr>
            </a:lvl2pPr>
            <a:lvl3pPr marL="569913" indent="-1873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3pPr>
            <a:lvl4pPr marL="757238" indent="-17621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4pPr>
            <a:lvl5pPr marL="950913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5pPr>
            <a:lvl6pPr marL="1408113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6pPr>
            <a:lvl7pPr marL="1865313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7pPr>
            <a:lvl8pPr marL="2322513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8pPr>
            <a:lvl9pPr marL="2779713" indent="-192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latin typeface="Arial" charset="0"/>
              </a:rPr>
              <a:t>Информация о</a:t>
            </a:r>
            <a:r>
              <a:rPr lang="en-US" sz="1800" b="0" kern="0" dirty="0" smtClean="0">
                <a:latin typeface="Arial" charset="0"/>
              </a:rPr>
              <a:t> </a:t>
            </a:r>
            <a:r>
              <a:rPr lang="ru-RU" sz="1800" b="0" kern="0" dirty="0" smtClean="0">
                <a:latin typeface="Arial" charset="0"/>
              </a:rPr>
              <a:t>плановых, аварийных, неотложных и неплановых ремонтах</a:t>
            </a:r>
          </a:p>
          <a:p>
            <a:pPr>
              <a:spcAft>
                <a:spcPct val="30000"/>
              </a:spcAft>
              <a:buFont typeface="Webdings" pitchFamily="18" charset="2"/>
              <a:buChar char="&lt;"/>
            </a:pPr>
            <a:r>
              <a:rPr lang="ru-RU" sz="1800" b="0" kern="0" dirty="0" smtClean="0">
                <a:latin typeface="Arial" charset="0"/>
              </a:rPr>
              <a:t>АСУРЭО позволяет поддерживать соответствие диспетчерских наименований оборудования утвержденному перечню и передавать актуальные диспетчерские наименования в сторонние системы</a:t>
            </a:r>
            <a:endParaRPr lang="en-US" sz="1800" b="0" kern="0" dirty="0" smtClean="0">
              <a:latin typeface="Arial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D Vorlage mit navigation_2000">
  <a:themeElements>
    <a:clrScheme name="1_AD Vorlage mit navigation_2000 1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FF9900"/>
      </a:accent1>
      <a:accent2>
        <a:srgbClr val="66FF33"/>
      </a:accent2>
      <a:accent3>
        <a:srgbClr val="FFFFFF"/>
      </a:accent3>
      <a:accent4>
        <a:srgbClr val="000000"/>
      </a:accent4>
      <a:accent5>
        <a:srgbClr val="FFCAAA"/>
      </a:accent5>
      <a:accent6>
        <a:srgbClr val="5CE72D"/>
      </a:accent6>
      <a:hlink>
        <a:srgbClr val="003399"/>
      </a:hlink>
      <a:folHlink>
        <a:srgbClr val="666666"/>
      </a:folHlink>
    </a:clrScheme>
    <a:fontScheme name="1_AD Vorlage mit navigation_2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emens San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emens Sans"/>
          </a:defRPr>
        </a:defPPr>
      </a:lstStyle>
    </a:lnDef>
  </a:objectDefaults>
  <a:extraClrSchemeLst>
    <a:extraClrScheme>
      <a:clrScheme name="1_AD Vorlage mit navigation_2000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900"/>
        </a:accent1>
        <a:accent2>
          <a:srgbClr val="66FF33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5CE72D"/>
        </a:accent6>
        <a:hlink>
          <a:srgbClr val="003399"/>
        </a:hlink>
        <a:folHlink>
          <a:srgbClr val="66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1470057583</TotalTime>
  <Words>1992</Words>
  <Application>Microsoft Office PowerPoint</Application>
  <PresentationFormat>Экран (4:3)</PresentationFormat>
  <Paragraphs>621</Paragraphs>
  <Slides>31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Wingdings</vt:lpstr>
      <vt:lpstr>Arial</vt:lpstr>
      <vt:lpstr>Times New Roman</vt:lpstr>
      <vt:lpstr>Coronet</vt:lpstr>
      <vt:lpstr>Siemens Sans</vt:lpstr>
      <vt:lpstr>Webdings</vt:lpstr>
      <vt:lpstr>ITC Avant Garde Gothic Demi</vt:lpstr>
      <vt:lpstr>1_AD Vorlage mit navigation_2000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Publicis Kommunikationsagentur GmbH, GWA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PowerPoint-Prдsentation</dc:title>
  <dc:creator>Sven Massanneck</dc:creator>
  <cp:lastModifiedBy>Сахаров Дмитрий Анатольевич</cp:lastModifiedBy>
  <cp:revision>416</cp:revision>
  <cp:lastPrinted>2002-01-21T14:47:09Z</cp:lastPrinted>
  <dcterms:created xsi:type="dcterms:W3CDTF">2001-10-12T10:57:36Z</dcterms:created>
  <dcterms:modified xsi:type="dcterms:W3CDTF">2016-01-13T11:06:21Z</dcterms:modified>
</cp:coreProperties>
</file>